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256" r:id="rId2"/>
    <p:sldId id="258" r:id="rId3"/>
    <p:sldId id="263" r:id="rId4"/>
    <p:sldId id="259" r:id="rId5"/>
    <p:sldId id="262" r:id="rId6"/>
    <p:sldId id="265" r:id="rId7"/>
    <p:sldId id="270" r:id="rId8"/>
    <p:sldId id="264" r:id="rId9"/>
    <p:sldId id="266" r:id="rId10"/>
    <p:sldId id="267" r:id="rId11"/>
    <p:sldId id="268" r:id="rId12"/>
    <p:sldId id="269"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04C3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629" autoAdjust="0"/>
    <p:restoredTop sz="75408" autoAdjust="0"/>
  </p:normalViewPr>
  <p:slideViewPr>
    <p:cSldViewPr>
      <p:cViewPr>
        <p:scale>
          <a:sx n="79" d="100"/>
          <a:sy n="79" d="100"/>
        </p:scale>
        <p:origin x="-2490" y="-16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A77A779-05BC-4A8E-B323-DCC87040E127}" type="datetimeFigureOut">
              <a:rPr lang="en-US" smtClean="0"/>
              <a:t>3/2/2016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85AC7E9-56AD-4242-8E21-1A06C60AD7E8}" type="slidenum">
              <a:rPr lang="en-US" smtClean="0"/>
              <a:t>‹#›</a:t>
            </a:fld>
            <a:endParaRPr lang="en-US"/>
          </a:p>
        </p:txBody>
      </p:sp>
    </p:spTree>
    <p:extLst>
      <p:ext uri="{BB962C8B-B14F-4D97-AF65-F5344CB8AC3E}">
        <p14:creationId xmlns:p14="http://schemas.microsoft.com/office/powerpoint/2010/main" val="41126003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Photo</a:t>
            </a:r>
            <a:r>
              <a:rPr lang="en-US" baseline="0" dirty="0" smtClean="0"/>
              <a:t> credit: BLM Veteran Fire Crews</a:t>
            </a:r>
            <a:endParaRPr lang="en-US" dirty="0"/>
          </a:p>
        </p:txBody>
      </p:sp>
      <p:sp>
        <p:nvSpPr>
          <p:cNvPr id="4" name="Slide Number Placeholder 3"/>
          <p:cNvSpPr>
            <a:spLocks noGrp="1"/>
          </p:cNvSpPr>
          <p:nvPr>
            <p:ph type="sldNum" sz="quarter" idx="10"/>
          </p:nvPr>
        </p:nvSpPr>
        <p:spPr/>
        <p:txBody>
          <a:bodyPr/>
          <a:lstStyle/>
          <a:p>
            <a:fld id="{285AC7E9-56AD-4242-8E21-1A06C60AD7E8}" type="slidenum">
              <a:rPr lang="en-US" smtClean="0"/>
              <a:t>2</a:t>
            </a:fld>
            <a:endParaRPr lang="en-US"/>
          </a:p>
        </p:txBody>
      </p:sp>
    </p:spTree>
    <p:extLst>
      <p:ext uri="{BB962C8B-B14F-4D97-AF65-F5344CB8AC3E}">
        <p14:creationId xmlns:p14="http://schemas.microsoft.com/office/powerpoint/2010/main" val="24501242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Photo credit: Tom </a:t>
            </a:r>
            <a:r>
              <a:rPr lang="en-US" dirty="0" err="1" smtClean="0"/>
              <a:t>Keorner</a:t>
            </a:r>
            <a:r>
              <a:rPr lang="en-US" dirty="0" smtClean="0"/>
              <a:t>,</a:t>
            </a:r>
            <a:r>
              <a:rPr lang="en-US" baseline="0" dirty="0" smtClean="0"/>
              <a:t> USFWS</a:t>
            </a:r>
            <a:endParaRPr lang="en-US" dirty="0"/>
          </a:p>
        </p:txBody>
      </p:sp>
      <p:sp>
        <p:nvSpPr>
          <p:cNvPr id="4" name="Slide Number Placeholder 3"/>
          <p:cNvSpPr>
            <a:spLocks noGrp="1"/>
          </p:cNvSpPr>
          <p:nvPr>
            <p:ph type="sldNum" sz="quarter" idx="10"/>
          </p:nvPr>
        </p:nvSpPr>
        <p:spPr/>
        <p:txBody>
          <a:bodyPr/>
          <a:lstStyle/>
          <a:p>
            <a:fld id="{285AC7E9-56AD-4242-8E21-1A06C60AD7E8}" type="slidenum">
              <a:rPr lang="en-US" smtClean="0"/>
              <a:t>11</a:t>
            </a:fld>
            <a:endParaRPr lang="en-US"/>
          </a:p>
        </p:txBody>
      </p:sp>
    </p:spTree>
    <p:extLst>
      <p:ext uri="{BB962C8B-B14F-4D97-AF65-F5344CB8AC3E}">
        <p14:creationId xmlns:p14="http://schemas.microsoft.com/office/powerpoint/2010/main" val="17072100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Pass out </a:t>
            </a:r>
            <a:r>
              <a:rPr lang="en-US" dirty="0" smtClean="0"/>
              <a:t>the student handout at the end of the lesson</a:t>
            </a:r>
            <a:r>
              <a:rPr lang="en-US" baseline="0" dirty="0" smtClean="0"/>
              <a:t> which explains the scenario and student challenge:</a:t>
            </a:r>
          </a:p>
          <a:p>
            <a:endParaRPr lang="en-US" baseline="0" dirty="0" smtClean="0"/>
          </a:p>
          <a:p>
            <a:r>
              <a:rPr lang="en-US" sz="1200" b="1" kern="1200" dirty="0" smtClean="0">
                <a:solidFill>
                  <a:schemeClr val="tx1"/>
                </a:solidFill>
                <a:effectLst/>
                <a:latin typeface="+mn-lt"/>
                <a:ea typeface="+mn-ea"/>
                <a:cs typeface="+mn-cs"/>
              </a:rPr>
              <a:t>Scenario</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 once beautiful town of </a:t>
            </a:r>
            <a:r>
              <a:rPr lang="en-US" sz="1200" kern="1200" dirty="0" err="1" smtClean="0">
                <a:solidFill>
                  <a:schemeClr val="tx1"/>
                </a:solidFill>
                <a:effectLst/>
                <a:latin typeface="+mn-lt"/>
                <a:ea typeface="+mn-ea"/>
                <a:cs typeface="+mn-cs"/>
              </a:rPr>
              <a:t>Sageview</a:t>
            </a:r>
            <a:r>
              <a:rPr lang="en-US" sz="1200" kern="1200" dirty="0" smtClean="0">
                <a:solidFill>
                  <a:schemeClr val="tx1"/>
                </a:solidFill>
                <a:effectLst/>
                <a:latin typeface="+mn-lt"/>
                <a:ea typeface="+mn-ea"/>
                <a:cs typeface="+mn-cs"/>
              </a:rPr>
              <a:t> had a population of 5,000. There were also large ranches on the outskirts of town with thousands of livestock: cattle, sheep, and goats. It was surrounded by prime sagebrush habitat filled with native plants and wildlife—sage-grouse and about 350 other species. The large nearby wilderness area was especially popular with backpackers. There were also patches of </a:t>
            </a:r>
            <a:r>
              <a:rPr lang="en-US" sz="1200" kern="1200" dirty="0" err="1" smtClean="0">
                <a:solidFill>
                  <a:schemeClr val="tx1"/>
                </a:solidFill>
                <a:effectLst/>
                <a:latin typeface="+mn-lt"/>
                <a:ea typeface="+mn-ea"/>
                <a:cs typeface="+mn-cs"/>
              </a:rPr>
              <a:t>cheatgrass</a:t>
            </a:r>
            <a:r>
              <a:rPr lang="en-US" sz="1200" kern="1200" dirty="0" smtClean="0">
                <a:solidFill>
                  <a:schemeClr val="tx1"/>
                </a:solidFill>
                <a:effectLst/>
                <a:latin typeface="+mn-lt"/>
                <a:ea typeface="+mn-ea"/>
                <a:cs typeface="+mn-cs"/>
              </a:rPr>
              <a:t> that had invaded the area over the past 20 years, making the area more susceptible to </a:t>
            </a:r>
            <a:r>
              <a:rPr lang="en-US" sz="1200" kern="1200" dirty="0" err="1" smtClean="0">
                <a:solidFill>
                  <a:schemeClr val="tx1"/>
                </a:solidFill>
                <a:effectLst/>
                <a:latin typeface="+mn-lt"/>
                <a:ea typeface="+mn-ea"/>
                <a:cs typeface="+mn-cs"/>
              </a:rPr>
              <a:t>wildland</a:t>
            </a:r>
            <a:r>
              <a:rPr lang="en-US" sz="1200" kern="1200" dirty="0" smtClean="0">
                <a:solidFill>
                  <a:schemeClr val="tx1"/>
                </a:solidFill>
                <a:effectLst/>
                <a:latin typeface="+mn-lt"/>
                <a:ea typeface="+mn-ea"/>
                <a:cs typeface="+mn-cs"/>
              </a:rPr>
              <a:t> fire.</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A young man was backpacking through the area one summer day and he needed to go to the bathroom. He couldn’t wait for a latrine, so he went behind some large shrubs. Trying to “leave no trace” in the pristine area, he decided to burn his toilet paper and waste. Unfortunately, it was bone-dry and scorching hot, with gusty winds; the fire spread through a dry patch of invasive </a:t>
            </a:r>
            <a:r>
              <a:rPr lang="en-US" sz="1200" kern="1200" dirty="0" err="1" smtClean="0">
                <a:solidFill>
                  <a:schemeClr val="tx1"/>
                </a:solidFill>
                <a:effectLst/>
                <a:latin typeface="+mn-lt"/>
                <a:ea typeface="+mn-ea"/>
                <a:cs typeface="+mn-cs"/>
              </a:rPr>
              <a:t>cheatgrass</a:t>
            </a:r>
            <a:r>
              <a:rPr lang="en-US" sz="1200" kern="1200" dirty="0" smtClean="0">
                <a:solidFill>
                  <a:schemeClr val="tx1"/>
                </a:solidFill>
                <a:effectLst/>
                <a:latin typeface="+mn-lt"/>
                <a:ea typeface="+mn-ea"/>
                <a:cs typeface="+mn-cs"/>
              </a:rPr>
              <a:t> and burned through the sagebrush with incredible speed. The man barely escaped and was badly burned. Countless wildlife lost their lives as the fire raced up the hillsides to nearby ranchland with little warning. Many livestock and entire ranches were lost.    </a:t>
            </a:r>
          </a:p>
          <a:p>
            <a:r>
              <a:rPr lang="en-US" sz="1200" kern="1200" dirty="0" smtClean="0">
                <a:solidFill>
                  <a:schemeClr val="tx1"/>
                </a:solidFill>
                <a:effectLst/>
                <a:latin typeface="+mn-lt"/>
                <a:ea typeface="+mn-ea"/>
                <a:cs typeface="+mn-cs"/>
              </a:rPr>
              <a:t> </a:t>
            </a:r>
          </a:p>
          <a:p>
            <a:r>
              <a:rPr lang="en-US" sz="1200" kern="1200" dirty="0" err="1" smtClean="0">
                <a:solidFill>
                  <a:schemeClr val="tx1"/>
                </a:solidFill>
                <a:effectLst/>
                <a:latin typeface="+mn-lt"/>
                <a:ea typeface="+mn-ea"/>
                <a:cs typeface="+mn-cs"/>
              </a:rPr>
              <a:t>Sageview</a:t>
            </a:r>
            <a:r>
              <a:rPr lang="en-US" sz="1200" kern="1200" dirty="0" smtClean="0">
                <a:solidFill>
                  <a:schemeClr val="tx1"/>
                </a:solidFill>
                <a:effectLst/>
                <a:latin typeface="+mn-lt"/>
                <a:ea typeface="+mn-ea"/>
                <a:cs typeface="+mn-cs"/>
              </a:rPr>
              <a:t> was not prepared for the fast-moving wildfire, which surged across the rangeland to the neighborhoods bordering it at a terrifying rate. Fortunately, heroic </a:t>
            </a:r>
            <a:r>
              <a:rPr lang="en-US" sz="1200" kern="1200" dirty="0" err="1" smtClean="0">
                <a:solidFill>
                  <a:schemeClr val="tx1"/>
                </a:solidFill>
                <a:effectLst/>
                <a:latin typeface="+mn-lt"/>
                <a:ea typeface="+mn-ea"/>
                <a:cs typeface="+mn-cs"/>
              </a:rPr>
              <a:t>wildland</a:t>
            </a:r>
            <a:r>
              <a:rPr lang="en-US" sz="1200" kern="1200" dirty="0" smtClean="0">
                <a:solidFill>
                  <a:schemeClr val="tx1"/>
                </a:solidFill>
                <a:effectLst/>
                <a:latin typeface="+mn-lt"/>
                <a:ea typeface="+mn-ea"/>
                <a:cs typeface="+mn-cs"/>
              </a:rPr>
              <a:t> firefighters eventually stopped the fire’s advance and most of the residents managed to escape, but many suffered effects from smoke inhalation and over 500 homes, 2 city parks, a school, and dozens of businesses were destroyed. Damage to the town was so severe, experts predict it will take many years to fully recover, if ever.    </a:t>
            </a:r>
          </a:p>
          <a:p>
            <a:r>
              <a:rPr lang="en-US" sz="1200" kern="1200" dirty="0" smtClean="0">
                <a:solidFill>
                  <a:schemeClr val="tx1"/>
                </a:solidFill>
                <a:effectLst/>
                <a:latin typeface="+mn-lt"/>
                <a:ea typeface="+mn-ea"/>
                <a:cs typeface="+mn-cs"/>
              </a:rPr>
              <a:t> </a:t>
            </a:r>
          </a:p>
          <a:p>
            <a:r>
              <a:rPr lang="en-US" sz="1200" b="1" kern="1200" dirty="0" smtClean="0">
                <a:solidFill>
                  <a:schemeClr val="tx1"/>
                </a:solidFill>
                <a:effectLst/>
                <a:latin typeface="+mn-lt"/>
                <a:ea typeface="+mn-ea"/>
                <a:cs typeface="+mn-cs"/>
              </a:rPr>
              <a:t>Your Challenge</a:t>
            </a:r>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Imagine you are a group of leaders: </a:t>
            </a:r>
            <a:r>
              <a:rPr lang="en-US" sz="1200" kern="1200" dirty="0" err="1" smtClean="0">
                <a:solidFill>
                  <a:schemeClr val="tx1"/>
                </a:solidFill>
                <a:effectLst/>
                <a:latin typeface="+mn-lt"/>
                <a:ea typeface="+mn-ea"/>
                <a:cs typeface="+mn-cs"/>
              </a:rPr>
              <a:t>Sageview’s</a:t>
            </a:r>
            <a:r>
              <a:rPr lang="en-US" sz="1200" kern="1200" dirty="0" smtClean="0">
                <a:solidFill>
                  <a:schemeClr val="tx1"/>
                </a:solidFill>
                <a:effectLst/>
                <a:latin typeface="+mn-lt"/>
                <a:ea typeface="+mn-ea"/>
                <a:cs typeface="+mn-cs"/>
              </a:rPr>
              <a:t> mayor, fire chief, and representatives of agencies which fight </a:t>
            </a:r>
            <a:r>
              <a:rPr lang="en-US" sz="1200" kern="1200" dirty="0" err="1" smtClean="0">
                <a:solidFill>
                  <a:schemeClr val="tx1"/>
                </a:solidFill>
                <a:effectLst/>
                <a:latin typeface="+mn-lt"/>
                <a:ea typeface="+mn-ea"/>
                <a:cs typeface="+mn-cs"/>
              </a:rPr>
              <a:t>wildland</a:t>
            </a:r>
            <a:r>
              <a:rPr lang="en-US" sz="1200" kern="1200" dirty="0" smtClean="0">
                <a:solidFill>
                  <a:schemeClr val="tx1"/>
                </a:solidFill>
                <a:effectLst/>
                <a:latin typeface="+mn-lt"/>
                <a:ea typeface="+mn-ea"/>
                <a:cs typeface="+mn-cs"/>
              </a:rPr>
              <a:t> fires, such as the Bureau of Land Management (BLM) and U.S. Forest Service. Work with your group to:</a:t>
            </a:r>
          </a:p>
          <a:p>
            <a:pPr lvl="0"/>
            <a:r>
              <a:rPr lang="en-US" sz="1200" kern="1200" dirty="0" smtClean="0">
                <a:solidFill>
                  <a:schemeClr val="tx1"/>
                </a:solidFill>
                <a:effectLst/>
                <a:latin typeface="+mn-lt"/>
                <a:ea typeface="+mn-ea"/>
                <a:cs typeface="+mn-cs"/>
              </a:rPr>
              <a:t>Brainstorm possible ways that the tragedy could have been avoided or minimized. What could have been done to reduce the danger to </a:t>
            </a:r>
            <a:r>
              <a:rPr lang="en-US" sz="1200" kern="1200" dirty="0" err="1" smtClean="0">
                <a:solidFill>
                  <a:schemeClr val="tx1"/>
                </a:solidFill>
                <a:effectLst/>
                <a:latin typeface="+mn-lt"/>
                <a:ea typeface="+mn-ea"/>
                <a:cs typeface="+mn-cs"/>
              </a:rPr>
              <a:t>Sageview’s</a:t>
            </a:r>
            <a:r>
              <a:rPr lang="en-US" sz="1200" kern="1200" dirty="0" smtClean="0">
                <a:solidFill>
                  <a:schemeClr val="tx1"/>
                </a:solidFill>
                <a:effectLst/>
                <a:latin typeface="+mn-lt"/>
                <a:ea typeface="+mn-ea"/>
                <a:cs typeface="+mn-cs"/>
              </a:rPr>
              <a:t> buildings, ranches, and natural areas? Record your ideas on paper.</a:t>
            </a:r>
          </a:p>
          <a:p>
            <a:pPr lvl="0"/>
            <a:r>
              <a:rPr lang="en-US" sz="1200" kern="1200" dirty="0" smtClean="0">
                <a:solidFill>
                  <a:schemeClr val="tx1"/>
                </a:solidFill>
                <a:effectLst/>
                <a:latin typeface="+mn-lt"/>
                <a:ea typeface="+mn-ea"/>
                <a:cs typeface="+mn-cs"/>
              </a:rPr>
              <a:t>Prioritize the order of what you would try to save first in this scenario: ranches and livestock, wildlife areas, parks, town buildings such as homes, schools, and businesses, etc.</a:t>
            </a:r>
          </a:p>
          <a:p>
            <a:pPr lvl="0"/>
            <a:r>
              <a:rPr lang="en-US" sz="1200" kern="1200" dirty="0" smtClean="0">
                <a:solidFill>
                  <a:schemeClr val="tx1"/>
                </a:solidFill>
                <a:effectLst/>
                <a:latin typeface="+mn-lt"/>
                <a:ea typeface="+mn-ea"/>
                <a:cs typeface="+mn-cs"/>
              </a:rPr>
              <a:t>Use the roasting pan and materials such as sticks, dried vegetation, clay, and rocks to create a diorama which demonstrates your ideas. Include areas representing buildings, ranches, etc.</a:t>
            </a:r>
          </a:p>
          <a:p>
            <a:pPr lvl="0"/>
            <a:r>
              <a:rPr lang="en-US" sz="1200" kern="1200" dirty="0" smtClean="0">
                <a:solidFill>
                  <a:schemeClr val="tx1"/>
                </a:solidFill>
                <a:effectLst/>
                <a:latin typeface="+mn-lt"/>
                <a:ea typeface="+mn-ea"/>
                <a:cs typeface="+mn-cs"/>
              </a:rPr>
              <a:t>Work together to write a 2-3 minute speech about your plan and how it could help in the event of fire. Elect a member of your group to be mayor and present your plan persuasively to the rest of the class. </a:t>
            </a:r>
          </a:p>
          <a:p>
            <a:endParaRPr lang="en-US" dirty="0"/>
          </a:p>
        </p:txBody>
      </p:sp>
      <p:sp>
        <p:nvSpPr>
          <p:cNvPr id="4" name="Slide Number Placeholder 3"/>
          <p:cNvSpPr>
            <a:spLocks noGrp="1"/>
          </p:cNvSpPr>
          <p:nvPr>
            <p:ph type="sldNum" sz="quarter" idx="10"/>
          </p:nvPr>
        </p:nvSpPr>
        <p:spPr/>
        <p:txBody>
          <a:bodyPr/>
          <a:lstStyle/>
          <a:p>
            <a:fld id="{285AC7E9-56AD-4242-8E21-1A06C60AD7E8}" type="slidenum">
              <a:rPr lang="en-US" smtClean="0"/>
              <a:t>12</a:t>
            </a:fld>
            <a:endParaRPr lang="en-US"/>
          </a:p>
        </p:txBody>
      </p:sp>
    </p:spTree>
    <p:extLst>
      <p:ext uri="{BB962C8B-B14F-4D97-AF65-F5344CB8AC3E}">
        <p14:creationId xmlns:p14="http://schemas.microsoft.com/office/powerpoint/2010/main" val="39131822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mn-lt"/>
                <a:ea typeface="+mn-ea"/>
                <a:cs typeface="+mn-cs"/>
              </a:rPr>
              <a:t>In 2015,</a:t>
            </a:r>
            <a:r>
              <a:rPr lang="en-US" sz="1200" b="0" i="0" kern="1200" baseline="0" dirty="0" smtClean="0">
                <a:solidFill>
                  <a:schemeClr val="tx1"/>
                </a:solidFill>
                <a:effectLst/>
                <a:latin typeface="+mn-lt"/>
                <a:ea typeface="+mn-ea"/>
                <a:cs typeface="+mn-cs"/>
              </a:rPr>
              <a:t> t</a:t>
            </a:r>
            <a:r>
              <a:rPr lang="en-US" sz="1200" b="0" i="0" kern="1200" dirty="0" smtClean="0">
                <a:solidFill>
                  <a:schemeClr val="tx1"/>
                </a:solidFill>
                <a:effectLst/>
                <a:latin typeface="+mn-lt"/>
                <a:ea typeface="+mn-ea"/>
                <a:cs typeface="+mn-cs"/>
              </a:rPr>
              <a:t>he Soda </a:t>
            </a:r>
            <a:r>
              <a:rPr lang="en-US" sz="1200" b="0" i="0" kern="1200" dirty="0" smtClean="0">
                <a:solidFill>
                  <a:schemeClr val="tx1"/>
                </a:solidFill>
                <a:effectLst/>
                <a:latin typeface="+mn-lt"/>
                <a:ea typeface="+mn-ea"/>
                <a:cs typeface="+mn-cs"/>
              </a:rPr>
              <a:t>Fire </a:t>
            </a:r>
            <a:r>
              <a:rPr lang="en-US" sz="1200" b="0" i="0" kern="1200" dirty="0" smtClean="0">
                <a:solidFill>
                  <a:schemeClr val="tx1"/>
                </a:solidFill>
                <a:effectLst/>
                <a:latin typeface="+mn-lt"/>
                <a:ea typeface="+mn-ea"/>
                <a:cs typeface="+mn-cs"/>
              </a:rPr>
              <a:t>burned over 280,000 acres—over 40 square</a:t>
            </a:r>
            <a:r>
              <a:rPr lang="en-US" sz="1200" b="0" i="0" kern="1200" baseline="0" dirty="0" smtClean="0">
                <a:solidFill>
                  <a:schemeClr val="tx1"/>
                </a:solidFill>
                <a:effectLst/>
                <a:latin typeface="+mn-lt"/>
                <a:ea typeface="+mn-ea"/>
                <a:cs typeface="+mn-cs"/>
              </a:rPr>
              <a:t> miles--</a:t>
            </a:r>
            <a:r>
              <a:rPr lang="en-US" sz="1200" b="0" i="0" kern="1200" dirty="0" smtClean="0">
                <a:solidFill>
                  <a:schemeClr val="tx1"/>
                </a:solidFill>
                <a:effectLst/>
                <a:latin typeface="+mn-lt"/>
                <a:ea typeface="+mn-ea"/>
                <a:cs typeface="+mn-cs"/>
              </a:rPr>
              <a:t>in sage grouse habitat on Bureau of Land Management (BLM), Private, and State lands. It showed</a:t>
            </a:r>
            <a:r>
              <a:rPr lang="en-US" sz="1200" b="0" i="0" kern="1200" baseline="0" dirty="0" smtClean="0">
                <a:solidFill>
                  <a:schemeClr val="tx1"/>
                </a:solidFill>
                <a:effectLst/>
                <a:latin typeface="+mn-lt"/>
                <a:ea typeface="+mn-ea"/>
                <a:cs typeface="+mn-cs"/>
              </a:rPr>
              <a:t> how quickly a blaze can burn in the sagebrush ecosystem. </a:t>
            </a:r>
            <a:r>
              <a:rPr lang="en-US" sz="1200" b="0" i="0" kern="1200" dirty="0" smtClean="0">
                <a:solidFill>
                  <a:schemeClr val="tx1"/>
                </a:solidFill>
                <a:effectLst/>
                <a:latin typeface="+mn-lt"/>
                <a:ea typeface="+mn-ea"/>
                <a:cs typeface="+mn-cs"/>
              </a:rPr>
              <a:t>Structures were threatened and homes were evacuated. Over 200 </a:t>
            </a:r>
            <a:r>
              <a:rPr lang="en-US" sz="1200" b="0" i="0" kern="1200" dirty="0" err="1" smtClean="0">
                <a:solidFill>
                  <a:schemeClr val="tx1"/>
                </a:solidFill>
                <a:effectLst/>
                <a:latin typeface="+mn-lt"/>
                <a:ea typeface="+mn-ea"/>
                <a:cs typeface="+mn-cs"/>
              </a:rPr>
              <a:t>wildland</a:t>
            </a:r>
            <a:r>
              <a:rPr lang="en-US" sz="1200" b="0" i="0" kern="1200" dirty="0" smtClean="0">
                <a:solidFill>
                  <a:schemeClr val="tx1"/>
                </a:solidFill>
                <a:effectLst/>
                <a:latin typeface="+mn-lt"/>
                <a:ea typeface="+mn-ea"/>
                <a:cs typeface="+mn-cs"/>
              </a:rPr>
              <a:t> firefighters worked on the fire in Idaho </a:t>
            </a:r>
            <a:r>
              <a:rPr lang="en-US" sz="1200" b="0" i="0" kern="1200" dirty="0" smtClean="0">
                <a:solidFill>
                  <a:schemeClr val="tx1"/>
                </a:solidFill>
                <a:effectLst/>
                <a:latin typeface="+mn-lt"/>
                <a:ea typeface="+mn-ea"/>
                <a:cs typeface="+mn-cs"/>
              </a:rPr>
              <a:t>and Oregon.</a:t>
            </a:r>
            <a:r>
              <a:rPr lang="en-US" sz="1200" b="0" i="0" kern="1200" dirty="0" smtClean="0">
                <a:solidFill>
                  <a:schemeClr val="tx1"/>
                </a:solidFill>
                <a:effectLst/>
                <a:latin typeface="+mn-lt"/>
                <a:ea typeface="+mn-ea"/>
                <a:cs typeface="+mn-cs"/>
              </a:rPr>
              <a:t> </a:t>
            </a:r>
            <a:endParaRPr lang="en-US" dirty="0"/>
          </a:p>
        </p:txBody>
      </p:sp>
      <p:sp>
        <p:nvSpPr>
          <p:cNvPr id="4" name="Slide Number Placeholder 3"/>
          <p:cNvSpPr>
            <a:spLocks noGrp="1"/>
          </p:cNvSpPr>
          <p:nvPr>
            <p:ph type="sldNum" sz="quarter" idx="10"/>
          </p:nvPr>
        </p:nvSpPr>
        <p:spPr/>
        <p:txBody>
          <a:bodyPr/>
          <a:lstStyle/>
          <a:p>
            <a:fld id="{285AC7E9-56AD-4242-8E21-1A06C60AD7E8}" type="slidenum">
              <a:rPr lang="en-US" smtClean="0"/>
              <a:t>3</a:t>
            </a:fld>
            <a:endParaRPr lang="en-US"/>
          </a:p>
        </p:txBody>
      </p:sp>
    </p:spTree>
    <p:extLst>
      <p:ext uri="{BB962C8B-B14F-4D97-AF65-F5344CB8AC3E}">
        <p14:creationId xmlns:p14="http://schemas.microsoft.com/office/powerpoint/2010/main" val="12367126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 a dozer</a:t>
            </a:r>
            <a:r>
              <a:rPr lang="en-US" baseline="0" dirty="0" smtClean="0"/>
              <a:t> works to create a fire break in the sagebrush ecosystem.</a:t>
            </a:r>
            <a:endParaRPr lang="en-US" dirty="0"/>
          </a:p>
        </p:txBody>
      </p:sp>
      <p:sp>
        <p:nvSpPr>
          <p:cNvPr id="4" name="Slide Number Placeholder 3"/>
          <p:cNvSpPr>
            <a:spLocks noGrp="1"/>
          </p:cNvSpPr>
          <p:nvPr>
            <p:ph type="sldNum" sz="quarter" idx="10"/>
          </p:nvPr>
        </p:nvSpPr>
        <p:spPr/>
        <p:txBody>
          <a:bodyPr/>
          <a:lstStyle/>
          <a:p>
            <a:fld id="{285AC7E9-56AD-4242-8E21-1A06C60AD7E8}" type="slidenum">
              <a:rPr lang="en-US" smtClean="0"/>
              <a:t>4</a:t>
            </a:fld>
            <a:endParaRPr lang="en-US"/>
          </a:p>
        </p:txBody>
      </p:sp>
    </p:spTree>
    <p:extLst>
      <p:ext uri="{BB962C8B-B14F-4D97-AF65-F5344CB8AC3E}">
        <p14:creationId xmlns:p14="http://schemas.microsoft.com/office/powerpoint/2010/main" val="8794286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Fire can travel even quicker up slopes, so these firefighters need to </a:t>
            </a:r>
            <a:r>
              <a:rPr lang="en-US" baseline="0" dirty="0" smtClean="0"/>
              <a:t>prepare </a:t>
            </a:r>
            <a:r>
              <a:rPr lang="en-US" baseline="0" dirty="0" smtClean="0"/>
              <a:t>for that.</a:t>
            </a:r>
            <a:endParaRPr lang="en-US" dirty="0" smtClean="0"/>
          </a:p>
          <a:p>
            <a:endParaRPr lang="en-US" dirty="0" smtClean="0"/>
          </a:p>
          <a:p>
            <a:r>
              <a:rPr lang="en-US" dirty="0" smtClean="0"/>
              <a:t>Human health and safety</a:t>
            </a:r>
            <a:r>
              <a:rPr lang="en-US" baseline="0" dirty="0" smtClean="0"/>
              <a:t> are always the number one priority when fighting wildfires.</a:t>
            </a:r>
          </a:p>
          <a:p>
            <a:endParaRPr lang="en-US" baseline="0" dirty="0" smtClean="0"/>
          </a:p>
        </p:txBody>
      </p:sp>
      <p:sp>
        <p:nvSpPr>
          <p:cNvPr id="4" name="Slide Number Placeholder 3"/>
          <p:cNvSpPr>
            <a:spLocks noGrp="1"/>
          </p:cNvSpPr>
          <p:nvPr>
            <p:ph type="sldNum" sz="quarter" idx="10"/>
          </p:nvPr>
        </p:nvSpPr>
        <p:spPr/>
        <p:txBody>
          <a:bodyPr/>
          <a:lstStyle/>
          <a:p>
            <a:fld id="{285AC7E9-56AD-4242-8E21-1A06C60AD7E8}" type="slidenum">
              <a:rPr lang="en-US" smtClean="0"/>
              <a:t>5</a:t>
            </a:fld>
            <a:endParaRPr lang="en-US"/>
          </a:p>
        </p:txBody>
      </p:sp>
    </p:spTree>
    <p:extLst>
      <p:ext uri="{BB962C8B-B14F-4D97-AF65-F5344CB8AC3E}">
        <p14:creationId xmlns:p14="http://schemas.microsoft.com/office/powerpoint/2010/main" val="29103945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Fire-Adapted Community:</a:t>
            </a:r>
          </a:p>
          <a:p>
            <a:r>
              <a:rPr lang="en-US" dirty="0" smtClean="0"/>
              <a:t>“A community that is located in a fire-prone area and requires little assistance from firefighters during a wildfire. Residents of these communities accept responsibility for living in a high fire-hazard, fire-prone area. They possess the knowledge and skills to:</a:t>
            </a:r>
          </a:p>
          <a:p>
            <a:r>
              <a:rPr lang="en-US" dirty="0" smtClean="0"/>
              <a:t>• Prepare their homes and property to survive wildfire</a:t>
            </a:r>
          </a:p>
          <a:p>
            <a:r>
              <a:rPr lang="en-US" dirty="0" smtClean="0"/>
              <a:t>• Evacuate early, safely, and effectively</a:t>
            </a:r>
          </a:p>
          <a:p>
            <a:r>
              <a:rPr lang="en-US" dirty="0" smtClean="0"/>
              <a:t>• Survive, if trapped by wildfire”</a:t>
            </a:r>
          </a:p>
          <a:p>
            <a:endParaRPr lang="en-US" dirty="0" smtClean="0"/>
          </a:p>
          <a:p>
            <a:r>
              <a:rPr lang="en-US" dirty="0" smtClean="0"/>
              <a:t>“Fire Adapted Communities: The Next</a:t>
            </a:r>
            <a:r>
              <a:rPr lang="en-US" baseline="0" dirty="0" smtClean="0"/>
              <a:t> Step in Wildfire Preparedness.” Oregon State University Extension. </a:t>
            </a:r>
            <a:r>
              <a:rPr lang="en-US" dirty="0" smtClean="0"/>
              <a:t>http://oregonstate.edu/dept/kbrec/sites/default/files/em9116_0.pdf</a:t>
            </a:r>
            <a:endParaRPr lang="en-US" dirty="0"/>
          </a:p>
        </p:txBody>
      </p:sp>
      <p:sp>
        <p:nvSpPr>
          <p:cNvPr id="4" name="Slide Number Placeholder 3"/>
          <p:cNvSpPr>
            <a:spLocks noGrp="1"/>
          </p:cNvSpPr>
          <p:nvPr>
            <p:ph type="sldNum" sz="quarter" idx="10"/>
          </p:nvPr>
        </p:nvSpPr>
        <p:spPr/>
        <p:txBody>
          <a:bodyPr/>
          <a:lstStyle/>
          <a:p>
            <a:fld id="{285AC7E9-56AD-4242-8E21-1A06C60AD7E8}" type="slidenum">
              <a:rPr lang="en-US" smtClean="0"/>
              <a:t>6</a:t>
            </a:fld>
            <a:endParaRPr lang="en-US"/>
          </a:p>
        </p:txBody>
      </p:sp>
    </p:spTree>
    <p:extLst>
      <p:ext uri="{BB962C8B-B14F-4D97-AF65-F5344CB8AC3E}">
        <p14:creationId xmlns:p14="http://schemas.microsoft.com/office/powerpoint/2010/main" val="30509045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Graphic from “Fire Adapted Communities: The Next</a:t>
            </a:r>
            <a:r>
              <a:rPr lang="en-US" baseline="0" dirty="0" smtClean="0"/>
              <a:t> Step in Wildfire Preparedness.” Oregon State University Extension. </a:t>
            </a:r>
            <a:r>
              <a:rPr lang="en-US" dirty="0" smtClean="0"/>
              <a:t>http://oregonstate.edu/dept/kbrec/sites/default/files/em9116_0.pdf</a:t>
            </a:r>
            <a:endParaRPr lang="en-US" dirty="0"/>
          </a:p>
        </p:txBody>
      </p:sp>
      <p:sp>
        <p:nvSpPr>
          <p:cNvPr id="4" name="Slide Number Placeholder 3"/>
          <p:cNvSpPr>
            <a:spLocks noGrp="1"/>
          </p:cNvSpPr>
          <p:nvPr>
            <p:ph type="sldNum" sz="quarter" idx="10"/>
          </p:nvPr>
        </p:nvSpPr>
        <p:spPr/>
        <p:txBody>
          <a:bodyPr/>
          <a:lstStyle/>
          <a:p>
            <a:fld id="{285AC7E9-56AD-4242-8E21-1A06C60AD7E8}" type="slidenum">
              <a:rPr lang="en-US" smtClean="0"/>
              <a:t>7</a:t>
            </a:fld>
            <a:endParaRPr lang="en-US"/>
          </a:p>
        </p:txBody>
      </p:sp>
    </p:spTree>
    <p:extLst>
      <p:ext uri="{BB962C8B-B14F-4D97-AF65-F5344CB8AC3E}">
        <p14:creationId xmlns:p14="http://schemas.microsoft.com/office/powerpoint/2010/main" val="30509045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Burned</a:t>
            </a:r>
            <a:r>
              <a:rPr lang="en-US" baseline="0" dirty="0" smtClean="0"/>
              <a:t> areas in the sagebrush ecosystem need to be stabilized and restored to reduce threats. </a:t>
            </a:r>
          </a:p>
          <a:p>
            <a:r>
              <a:rPr lang="en-US" baseline="0" dirty="0" smtClean="0"/>
              <a:t>Land management specialists assess the damage and threats to life, property and resources. They design fuel breaks, improve access to resources and try to inspire less fire!</a:t>
            </a:r>
            <a:endParaRPr lang="en-US" dirty="0"/>
          </a:p>
        </p:txBody>
      </p:sp>
      <p:sp>
        <p:nvSpPr>
          <p:cNvPr id="4" name="Slide Number Placeholder 3"/>
          <p:cNvSpPr>
            <a:spLocks noGrp="1"/>
          </p:cNvSpPr>
          <p:nvPr>
            <p:ph type="sldNum" sz="quarter" idx="10"/>
          </p:nvPr>
        </p:nvSpPr>
        <p:spPr/>
        <p:txBody>
          <a:bodyPr/>
          <a:lstStyle/>
          <a:p>
            <a:fld id="{285AC7E9-56AD-4242-8E21-1A06C60AD7E8}" type="slidenum">
              <a:rPr lang="en-US" smtClean="0"/>
              <a:t>8</a:t>
            </a:fld>
            <a:endParaRPr lang="en-US"/>
          </a:p>
        </p:txBody>
      </p:sp>
    </p:spTree>
    <p:extLst>
      <p:ext uri="{BB962C8B-B14F-4D97-AF65-F5344CB8AC3E}">
        <p14:creationId xmlns:p14="http://schemas.microsoft.com/office/powerpoint/2010/main" val="39131822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Click the image to play the video on YouTube.</a:t>
            </a:r>
            <a:r>
              <a:rPr lang="en-US" baseline="0" dirty="0" smtClean="0"/>
              <a: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The video explains why wildfire cans be harmful in the sagebrush ecosystem and ways to keep wildfires small.</a:t>
            </a:r>
            <a:endParaRPr lang="en-US" dirty="0"/>
          </a:p>
        </p:txBody>
      </p:sp>
      <p:sp>
        <p:nvSpPr>
          <p:cNvPr id="4" name="Slide Number Placeholder 3"/>
          <p:cNvSpPr>
            <a:spLocks noGrp="1"/>
          </p:cNvSpPr>
          <p:nvPr>
            <p:ph type="sldNum" sz="quarter" idx="10"/>
          </p:nvPr>
        </p:nvSpPr>
        <p:spPr/>
        <p:txBody>
          <a:bodyPr/>
          <a:lstStyle/>
          <a:p>
            <a:fld id="{285AC7E9-56AD-4242-8E21-1A06C60AD7E8}" type="slidenum">
              <a:rPr lang="en-US" smtClean="0"/>
              <a:t>9</a:t>
            </a:fld>
            <a:endParaRPr lang="en-US"/>
          </a:p>
        </p:txBody>
      </p:sp>
    </p:spTree>
    <p:extLst>
      <p:ext uri="{BB962C8B-B14F-4D97-AF65-F5344CB8AC3E}">
        <p14:creationId xmlns:p14="http://schemas.microsoft.com/office/powerpoint/2010/main" val="19870036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case</a:t>
            </a:r>
            <a:r>
              <a:rPr lang="en-US" baseline="0" dirty="0" smtClean="0"/>
              <a:t> study provides interviews, tours and what to do next. </a:t>
            </a:r>
          </a:p>
          <a:p>
            <a:endParaRPr lang="en-US" baseline="0" dirty="0" smtClean="0"/>
          </a:p>
          <a:p>
            <a:r>
              <a:rPr lang="en-US" baseline="0" dirty="0" smtClean="0"/>
              <a:t>You may not need to show the entire 12 minutes, but the beginning of the presentation shows dramatic images and the end of the video provides useful resources for how to create fire adapted communities.</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BLM and other land</a:t>
            </a:r>
            <a:r>
              <a:rPr lang="en-US" baseline="0" dirty="0" smtClean="0"/>
              <a:t> management agencies conduct fire-safe community exercises to prepare for each fire season.</a:t>
            </a:r>
            <a:endParaRPr lang="en-US" dirty="0" smtClean="0"/>
          </a:p>
          <a:p>
            <a:endParaRPr lang="en-US" dirty="0"/>
          </a:p>
        </p:txBody>
      </p:sp>
      <p:sp>
        <p:nvSpPr>
          <p:cNvPr id="4" name="Slide Number Placeholder 3"/>
          <p:cNvSpPr>
            <a:spLocks noGrp="1"/>
          </p:cNvSpPr>
          <p:nvPr>
            <p:ph type="sldNum" sz="quarter" idx="10"/>
          </p:nvPr>
        </p:nvSpPr>
        <p:spPr/>
        <p:txBody>
          <a:bodyPr/>
          <a:lstStyle/>
          <a:p>
            <a:fld id="{285AC7E9-56AD-4242-8E21-1A06C60AD7E8}" type="slidenum">
              <a:rPr lang="en-US" smtClean="0"/>
              <a:t>10</a:t>
            </a:fld>
            <a:endParaRPr lang="en-US"/>
          </a:p>
        </p:txBody>
      </p:sp>
    </p:spTree>
    <p:extLst>
      <p:ext uri="{BB962C8B-B14F-4D97-AF65-F5344CB8AC3E}">
        <p14:creationId xmlns:p14="http://schemas.microsoft.com/office/powerpoint/2010/main" val="16541107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9043612-4BF4-4C0E-A195-72BC6426D1F6}" type="datetimeFigureOut">
              <a:rPr lang="en-US" smtClean="0"/>
              <a:t>3/2/2016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209DA5-A483-4F25-A89D-7FF13EF02D91}" type="slidenum">
              <a:rPr lang="en-US" smtClean="0"/>
              <a:t>‹#›</a:t>
            </a:fld>
            <a:endParaRPr lang="en-US"/>
          </a:p>
        </p:txBody>
      </p:sp>
    </p:spTree>
    <p:extLst>
      <p:ext uri="{BB962C8B-B14F-4D97-AF65-F5344CB8AC3E}">
        <p14:creationId xmlns:p14="http://schemas.microsoft.com/office/powerpoint/2010/main" val="1792233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9043612-4BF4-4C0E-A195-72BC6426D1F6}" type="datetimeFigureOut">
              <a:rPr lang="en-US" smtClean="0"/>
              <a:t>3/2/2016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209DA5-A483-4F25-A89D-7FF13EF02D91}" type="slidenum">
              <a:rPr lang="en-US" smtClean="0"/>
              <a:t>‹#›</a:t>
            </a:fld>
            <a:endParaRPr lang="en-US"/>
          </a:p>
        </p:txBody>
      </p:sp>
    </p:spTree>
    <p:extLst>
      <p:ext uri="{BB962C8B-B14F-4D97-AF65-F5344CB8AC3E}">
        <p14:creationId xmlns:p14="http://schemas.microsoft.com/office/powerpoint/2010/main" val="26429171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9043612-4BF4-4C0E-A195-72BC6426D1F6}" type="datetimeFigureOut">
              <a:rPr lang="en-US" smtClean="0"/>
              <a:t>3/2/2016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209DA5-A483-4F25-A89D-7FF13EF02D91}" type="slidenum">
              <a:rPr lang="en-US" smtClean="0"/>
              <a:t>‹#›</a:t>
            </a:fld>
            <a:endParaRPr lang="en-US"/>
          </a:p>
        </p:txBody>
      </p:sp>
    </p:spTree>
    <p:extLst>
      <p:ext uri="{BB962C8B-B14F-4D97-AF65-F5344CB8AC3E}">
        <p14:creationId xmlns:p14="http://schemas.microsoft.com/office/powerpoint/2010/main" val="1256055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9043612-4BF4-4C0E-A195-72BC6426D1F6}" type="datetimeFigureOut">
              <a:rPr lang="en-US" smtClean="0"/>
              <a:t>3/2/2016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209DA5-A483-4F25-A89D-7FF13EF02D91}" type="slidenum">
              <a:rPr lang="en-US" smtClean="0"/>
              <a:t>‹#›</a:t>
            </a:fld>
            <a:endParaRPr lang="en-US"/>
          </a:p>
        </p:txBody>
      </p:sp>
    </p:spTree>
    <p:extLst>
      <p:ext uri="{BB962C8B-B14F-4D97-AF65-F5344CB8AC3E}">
        <p14:creationId xmlns:p14="http://schemas.microsoft.com/office/powerpoint/2010/main" val="23573426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9043612-4BF4-4C0E-A195-72BC6426D1F6}" type="datetimeFigureOut">
              <a:rPr lang="en-US" smtClean="0"/>
              <a:t>3/2/2016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209DA5-A483-4F25-A89D-7FF13EF02D91}" type="slidenum">
              <a:rPr lang="en-US" smtClean="0"/>
              <a:t>‹#›</a:t>
            </a:fld>
            <a:endParaRPr lang="en-US"/>
          </a:p>
        </p:txBody>
      </p:sp>
    </p:spTree>
    <p:extLst>
      <p:ext uri="{BB962C8B-B14F-4D97-AF65-F5344CB8AC3E}">
        <p14:creationId xmlns:p14="http://schemas.microsoft.com/office/powerpoint/2010/main" val="17870711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9043612-4BF4-4C0E-A195-72BC6426D1F6}" type="datetimeFigureOut">
              <a:rPr lang="en-US" smtClean="0"/>
              <a:t>3/2/2016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209DA5-A483-4F25-A89D-7FF13EF02D91}" type="slidenum">
              <a:rPr lang="en-US" smtClean="0"/>
              <a:t>‹#›</a:t>
            </a:fld>
            <a:endParaRPr lang="en-US"/>
          </a:p>
        </p:txBody>
      </p:sp>
    </p:spTree>
    <p:extLst>
      <p:ext uri="{BB962C8B-B14F-4D97-AF65-F5344CB8AC3E}">
        <p14:creationId xmlns:p14="http://schemas.microsoft.com/office/powerpoint/2010/main" val="19014576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9043612-4BF4-4C0E-A195-72BC6426D1F6}" type="datetimeFigureOut">
              <a:rPr lang="en-US" smtClean="0"/>
              <a:t>3/2/2016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8209DA5-A483-4F25-A89D-7FF13EF02D91}" type="slidenum">
              <a:rPr lang="en-US" smtClean="0"/>
              <a:t>‹#›</a:t>
            </a:fld>
            <a:endParaRPr lang="en-US"/>
          </a:p>
        </p:txBody>
      </p:sp>
    </p:spTree>
    <p:extLst>
      <p:ext uri="{BB962C8B-B14F-4D97-AF65-F5344CB8AC3E}">
        <p14:creationId xmlns:p14="http://schemas.microsoft.com/office/powerpoint/2010/main" val="16772750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9043612-4BF4-4C0E-A195-72BC6426D1F6}" type="datetimeFigureOut">
              <a:rPr lang="en-US" smtClean="0"/>
              <a:t>3/2/2016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8209DA5-A483-4F25-A89D-7FF13EF02D91}" type="slidenum">
              <a:rPr lang="en-US" smtClean="0"/>
              <a:t>‹#›</a:t>
            </a:fld>
            <a:endParaRPr lang="en-US"/>
          </a:p>
        </p:txBody>
      </p:sp>
    </p:spTree>
    <p:extLst>
      <p:ext uri="{BB962C8B-B14F-4D97-AF65-F5344CB8AC3E}">
        <p14:creationId xmlns:p14="http://schemas.microsoft.com/office/powerpoint/2010/main" val="29758230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9043612-4BF4-4C0E-A195-72BC6426D1F6}" type="datetimeFigureOut">
              <a:rPr lang="en-US" smtClean="0"/>
              <a:t>3/2/2016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8209DA5-A483-4F25-A89D-7FF13EF02D91}" type="slidenum">
              <a:rPr lang="en-US" smtClean="0"/>
              <a:t>‹#›</a:t>
            </a:fld>
            <a:endParaRPr lang="en-US"/>
          </a:p>
        </p:txBody>
      </p:sp>
    </p:spTree>
    <p:extLst>
      <p:ext uri="{BB962C8B-B14F-4D97-AF65-F5344CB8AC3E}">
        <p14:creationId xmlns:p14="http://schemas.microsoft.com/office/powerpoint/2010/main" val="42427495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9043612-4BF4-4C0E-A195-72BC6426D1F6}" type="datetimeFigureOut">
              <a:rPr lang="en-US" smtClean="0"/>
              <a:t>3/2/2016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209DA5-A483-4F25-A89D-7FF13EF02D91}" type="slidenum">
              <a:rPr lang="en-US" smtClean="0"/>
              <a:t>‹#›</a:t>
            </a:fld>
            <a:endParaRPr lang="en-US"/>
          </a:p>
        </p:txBody>
      </p:sp>
    </p:spTree>
    <p:extLst>
      <p:ext uri="{BB962C8B-B14F-4D97-AF65-F5344CB8AC3E}">
        <p14:creationId xmlns:p14="http://schemas.microsoft.com/office/powerpoint/2010/main" val="10628775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9043612-4BF4-4C0E-A195-72BC6426D1F6}" type="datetimeFigureOut">
              <a:rPr lang="en-US" smtClean="0"/>
              <a:t>3/2/2016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209DA5-A483-4F25-A89D-7FF13EF02D91}" type="slidenum">
              <a:rPr lang="en-US" smtClean="0"/>
              <a:t>‹#›</a:t>
            </a:fld>
            <a:endParaRPr lang="en-US"/>
          </a:p>
        </p:txBody>
      </p:sp>
    </p:spTree>
    <p:extLst>
      <p:ext uri="{BB962C8B-B14F-4D97-AF65-F5344CB8AC3E}">
        <p14:creationId xmlns:p14="http://schemas.microsoft.com/office/powerpoint/2010/main" val="38710151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9043612-4BF4-4C0E-A195-72BC6426D1F6}" type="datetimeFigureOut">
              <a:rPr lang="en-US" smtClean="0"/>
              <a:t>3/2/2016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8209DA5-A483-4F25-A89D-7FF13EF02D91}" type="slidenum">
              <a:rPr lang="en-US" smtClean="0"/>
              <a:t>‹#›</a:t>
            </a:fld>
            <a:endParaRPr lang="en-US"/>
          </a:p>
        </p:txBody>
      </p:sp>
    </p:spTree>
    <p:extLst>
      <p:ext uri="{BB962C8B-B14F-4D97-AF65-F5344CB8AC3E}">
        <p14:creationId xmlns:p14="http://schemas.microsoft.com/office/powerpoint/2010/main" val="28783775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youtube.com/watch?v=4p9VYKoq3qE&amp;feature=youtu.be"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www.youtube.com/watch?v=WxybQRvmpEw&amp;feature=youtu.be"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28600"/>
            <a:ext cx="7772400" cy="1470025"/>
          </a:xfrm>
        </p:spPr>
        <p:txBody>
          <a:bodyPr/>
          <a:lstStyle/>
          <a:p>
            <a:r>
              <a:rPr lang="en-US" b="1" dirty="0" smtClean="0">
                <a:solidFill>
                  <a:srgbClr val="FF0000"/>
                </a:solidFill>
                <a:latin typeface="Arial" panose="020B0604020202020204" pitchFamily="34" charset="0"/>
                <a:cs typeface="Arial" panose="020B0604020202020204" pitchFamily="34" charset="0"/>
              </a:rPr>
              <a:t>Fire! </a:t>
            </a:r>
            <a:r>
              <a:rPr lang="en-US" b="1" dirty="0">
                <a:latin typeface="Arial" panose="020B0604020202020204" pitchFamily="34" charset="0"/>
                <a:cs typeface="Arial" panose="020B0604020202020204" pitchFamily="34" charset="0"/>
              </a:rPr>
              <a:t>and the </a:t>
            </a:r>
            <a:r>
              <a:rPr lang="en-US" b="1" dirty="0" smtClean="0">
                <a:latin typeface="Arial" panose="020B0604020202020204" pitchFamily="34" charset="0"/>
                <a:cs typeface="Arial" panose="020B0604020202020204" pitchFamily="34" charset="0"/>
              </a:rPr>
              <a:t>Sagebrush Ecosystem</a:t>
            </a:r>
            <a:endParaRPr lang="en-US" dirty="0">
              <a:latin typeface="Arial" panose="020B0604020202020204" pitchFamily="34" charset="0"/>
              <a:cs typeface="Arial" panose="020B0604020202020204" pitchFamily="34" charset="0"/>
            </a:endParaRPr>
          </a:p>
        </p:txBody>
      </p:sp>
      <p:sp>
        <p:nvSpPr>
          <p:cNvPr id="3" name="Subtitle 2"/>
          <p:cNvSpPr>
            <a:spLocks noGrp="1"/>
          </p:cNvSpPr>
          <p:nvPr>
            <p:ph type="subTitle" idx="1"/>
          </p:nvPr>
        </p:nvSpPr>
        <p:spPr/>
        <p:txBody>
          <a:bodyPr/>
          <a:lstStyle/>
          <a:p>
            <a:endParaRPr lang="en-US"/>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0600" y="1785419"/>
            <a:ext cx="7086600" cy="469513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172055225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000" dirty="0" smtClean="0">
                <a:latin typeface="Arial" panose="020B0604020202020204" pitchFamily="34" charset="0"/>
                <a:cs typeface="Arial" panose="020B0604020202020204" pitchFamily="34" charset="0"/>
              </a:rPr>
              <a:t>“Creating Fire Adapted Communities</a:t>
            </a:r>
            <a:r>
              <a:rPr lang="en-US" sz="3600" dirty="0" smtClean="0">
                <a:latin typeface="Arial" panose="020B0604020202020204" pitchFamily="34" charset="0"/>
                <a:cs typeface="Arial" panose="020B0604020202020204" pitchFamily="34" charset="0"/>
              </a:rPr>
              <a:t>” </a:t>
            </a:r>
            <a:r>
              <a:rPr lang="en-US" sz="4000" dirty="0" smtClean="0">
                <a:latin typeface="Arial" panose="020B0604020202020204" pitchFamily="34" charset="0"/>
                <a:cs typeface="Arial" panose="020B0604020202020204" pitchFamily="34" charset="0"/>
              </a:rPr>
              <a:t/>
            </a:r>
            <a:br>
              <a:rPr lang="en-US" sz="4000" dirty="0" smtClean="0">
                <a:latin typeface="Arial" panose="020B0604020202020204" pitchFamily="34" charset="0"/>
                <a:cs typeface="Arial" panose="020B0604020202020204" pitchFamily="34" charset="0"/>
              </a:rPr>
            </a:br>
            <a:r>
              <a:rPr lang="en-US" sz="2700" dirty="0" smtClean="0">
                <a:latin typeface="Arial" panose="020B0604020202020204" pitchFamily="34" charset="0"/>
                <a:cs typeface="Arial" panose="020B0604020202020204" pitchFamily="34" charset="0"/>
              </a:rPr>
              <a:t>provided by National Fire Prevention Association</a:t>
            </a:r>
            <a:endParaRPr lang="en-US" sz="4000" dirty="0">
              <a:latin typeface="Arial" panose="020B0604020202020204" pitchFamily="34" charset="0"/>
              <a:cs typeface="Arial" panose="020B0604020202020204" pitchFamily="34" charset="0"/>
            </a:endParaRPr>
          </a:p>
        </p:txBody>
      </p:sp>
      <p:pic>
        <p:nvPicPr>
          <p:cNvPr id="5122" name="Picture 2">
            <a:hlinkClick r:id="rId3"/>
          </p:cNvPr>
          <p:cNvPicPr>
            <a:picLocks noGrp="1" noChangeAspect="1" noChangeArrowheads="1"/>
          </p:cNvPicPr>
          <p:nvPr>
            <p:ph idx="1"/>
          </p:nvPr>
        </p:nvPicPr>
        <p:blipFill rotWithShape="1">
          <a:blip r:embed="rId4">
            <a:extLst>
              <a:ext uri="{28A0092B-C50C-407E-A947-70E740481C1C}">
                <a14:useLocalDpi xmlns:a14="http://schemas.microsoft.com/office/drawing/2010/main" val="0"/>
              </a:ext>
            </a:extLst>
          </a:blip>
          <a:srcRect t="13889"/>
          <a:stretch/>
        </p:blipFill>
        <p:spPr bwMode="auto">
          <a:xfrm>
            <a:off x="1143000" y="1447800"/>
            <a:ext cx="6934200" cy="47916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1066800" y="6212856"/>
            <a:ext cx="7848600" cy="646331"/>
          </a:xfrm>
          <a:prstGeom prst="rect">
            <a:avLst/>
          </a:prstGeom>
          <a:noFill/>
        </p:spPr>
        <p:txBody>
          <a:bodyPr wrap="square" rtlCol="0">
            <a:spAutoFit/>
          </a:bodyPr>
          <a:lstStyle/>
          <a:p>
            <a:r>
              <a:rPr lang="en-US" dirty="0">
                <a:hlinkClick r:id="rId3"/>
              </a:rPr>
              <a:t>https://</a:t>
            </a:r>
            <a:r>
              <a:rPr lang="en-US" dirty="0" smtClean="0">
                <a:hlinkClick r:id="rId3"/>
              </a:rPr>
              <a:t>www.youtube.com/watch?v=4p9VYKoq3qE&amp;feature=youtu.be</a:t>
            </a:r>
            <a:endParaRPr lang="en-US" dirty="0" smtClean="0"/>
          </a:p>
          <a:p>
            <a:endParaRPr lang="en-US" dirty="0"/>
          </a:p>
        </p:txBody>
      </p:sp>
    </p:spTree>
    <p:extLst>
      <p:ext uri="{BB962C8B-B14F-4D97-AF65-F5344CB8AC3E}">
        <p14:creationId xmlns:p14="http://schemas.microsoft.com/office/powerpoint/2010/main" val="165285015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0" y="381000"/>
            <a:ext cx="9329791" cy="6196652"/>
          </a:xfrm>
        </p:spPr>
      </p:pic>
      <p:sp>
        <p:nvSpPr>
          <p:cNvPr id="2" name="Title 1"/>
          <p:cNvSpPr>
            <a:spLocks noGrp="1"/>
          </p:cNvSpPr>
          <p:nvPr>
            <p:ph type="title"/>
          </p:nvPr>
        </p:nvSpPr>
        <p:spPr>
          <a:xfrm>
            <a:off x="609600" y="5181600"/>
            <a:ext cx="8229600" cy="1143000"/>
          </a:xfrm>
        </p:spPr>
        <p:txBody>
          <a:bodyPr/>
          <a:lstStyle/>
          <a:p>
            <a:r>
              <a:rPr lang="en-US" b="1" dirty="0" smtClean="0">
                <a:solidFill>
                  <a:schemeClr val="bg1"/>
                </a:solidFill>
                <a:latin typeface="Arial" panose="020B0604020202020204" pitchFamily="34" charset="0"/>
                <a:cs typeface="Arial" panose="020B0604020202020204" pitchFamily="34" charset="0"/>
              </a:rPr>
              <a:t>Questions?</a:t>
            </a:r>
            <a:endParaRPr lang="en-US"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254407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1143000"/>
          </a:xfrm>
        </p:spPr>
        <p:txBody>
          <a:bodyPr>
            <a:normAutofit fontScale="90000"/>
          </a:bodyPr>
          <a:lstStyle/>
          <a:p>
            <a:r>
              <a:rPr lang="en-US" sz="4000" b="1" dirty="0" smtClean="0">
                <a:solidFill>
                  <a:srgbClr val="604C3B"/>
                </a:solidFill>
                <a:latin typeface="Arial" panose="020B0604020202020204" pitchFamily="34" charset="0"/>
                <a:cs typeface="Arial" panose="020B0604020202020204" pitchFamily="34" charset="0"/>
              </a:rPr>
              <a:t>Fire </a:t>
            </a:r>
            <a:r>
              <a:rPr lang="en-US" sz="4000" b="1" dirty="0" smtClean="0">
                <a:solidFill>
                  <a:srgbClr val="604C3B"/>
                </a:solidFill>
                <a:latin typeface="Arial" panose="020B0604020202020204" pitchFamily="34" charset="0"/>
                <a:cs typeface="Arial" panose="020B0604020202020204" pitchFamily="34" charset="0"/>
              </a:rPr>
              <a:t>Scenario</a:t>
            </a:r>
            <a:br>
              <a:rPr lang="en-US" sz="4000" b="1" dirty="0" smtClean="0">
                <a:solidFill>
                  <a:srgbClr val="604C3B"/>
                </a:solidFill>
                <a:latin typeface="Arial" panose="020B0604020202020204" pitchFamily="34" charset="0"/>
                <a:cs typeface="Arial" panose="020B0604020202020204" pitchFamily="34" charset="0"/>
              </a:rPr>
            </a:br>
            <a:r>
              <a:rPr lang="en-US" sz="3300" b="1" dirty="0"/>
              <a:t>Tragedy in </a:t>
            </a:r>
            <a:r>
              <a:rPr lang="en-US" sz="3300" b="1" dirty="0" err="1"/>
              <a:t>Sageview</a:t>
            </a:r>
            <a:r>
              <a:rPr lang="en-US" sz="3300" b="1" dirty="0"/>
              <a:t>: Could You Prevent It?</a:t>
            </a:r>
            <a:r>
              <a:rPr lang="en-US" sz="3300" dirty="0"/>
              <a:t/>
            </a:r>
            <a:br>
              <a:rPr lang="en-US" sz="3300" dirty="0"/>
            </a:br>
            <a:endParaRPr lang="en-US" sz="3300" b="1" dirty="0">
              <a:solidFill>
                <a:srgbClr val="604C3B"/>
              </a:solidFill>
              <a:latin typeface="Arial" panose="020B0604020202020204" pitchFamily="34" charset="0"/>
              <a:cs typeface="Arial" panose="020B0604020202020204" pitchFamily="34" charset="0"/>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768136"/>
            <a:ext cx="9144000" cy="5089864"/>
          </a:xfrm>
          <a:prstGeom prst="rect">
            <a:avLst/>
          </a:prstGeom>
        </p:spPr>
      </p:pic>
    </p:spTree>
    <p:extLst>
      <p:ext uri="{BB962C8B-B14F-4D97-AF65-F5344CB8AC3E}">
        <p14:creationId xmlns:p14="http://schemas.microsoft.com/office/powerpoint/2010/main" val="59888642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609600"/>
            <a:ext cx="3657600" cy="5562600"/>
          </a:xfrm>
        </p:spPr>
        <p:txBody>
          <a:bodyPr>
            <a:normAutofit/>
          </a:bodyPr>
          <a:lstStyle/>
          <a:p>
            <a:r>
              <a:rPr lang="en-US" sz="3600" dirty="0" smtClean="0">
                <a:solidFill>
                  <a:srgbClr val="604C3B"/>
                </a:solidFill>
                <a:latin typeface="Arial" panose="020B0604020202020204" pitchFamily="34" charset="0"/>
                <a:cs typeface="Arial" panose="020B0604020202020204" pitchFamily="34" charset="0"/>
              </a:rPr>
              <a:t>Fire can move quickly in the sagebrush ecosystem, especially if an area has burned recently.</a:t>
            </a:r>
            <a:endParaRPr lang="en-US" sz="3600" dirty="0">
              <a:solidFill>
                <a:srgbClr val="604C3B"/>
              </a:solidFill>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rotWithShape="1">
          <a:blip r:embed="rId3">
            <a:extLst>
              <a:ext uri="{28A0092B-C50C-407E-A947-70E740481C1C}">
                <a14:useLocalDpi xmlns:a14="http://schemas.microsoft.com/office/drawing/2010/main" val="0"/>
              </a:ext>
            </a:extLst>
          </a:blip>
          <a:srcRect r="22468"/>
          <a:stretch/>
        </p:blipFill>
        <p:spPr>
          <a:xfrm>
            <a:off x="3886200" y="1371600"/>
            <a:ext cx="4883412" cy="43434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84062619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
          <p:cNvSpPr txBox="1">
            <a:spLocks/>
          </p:cNvSpPr>
          <p:nvPr/>
        </p:nvSpPr>
        <p:spPr>
          <a:xfrm>
            <a:off x="395056" y="381000"/>
            <a:ext cx="8229600" cy="990600"/>
          </a:xfrm>
          <a:prstGeom prst="rect">
            <a:avLst/>
          </a:prstGeom>
        </p:spPr>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smtClean="0">
                <a:latin typeface="Arial" panose="020B0604020202020204" pitchFamily="34" charset="0"/>
                <a:cs typeface="Arial" panose="020B0604020202020204" pitchFamily="34" charset="0"/>
              </a:rPr>
              <a:t>Soda Fire </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774754"/>
            <a:ext cx="9144000" cy="5083246"/>
          </a:xfrm>
          <a:prstGeom prst="rect">
            <a:avLst/>
          </a:prstGeom>
        </p:spPr>
      </p:pic>
    </p:spTree>
    <p:extLst>
      <p:ext uri="{BB962C8B-B14F-4D97-AF65-F5344CB8AC3E}">
        <p14:creationId xmlns:p14="http://schemas.microsoft.com/office/powerpoint/2010/main" val="38430955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382000" cy="1143000"/>
          </a:xfrm>
        </p:spPr>
        <p:txBody>
          <a:bodyPr>
            <a:noAutofit/>
          </a:bodyPr>
          <a:lstStyle/>
          <a:p>
            <a:r>
              <a:rPr lang="en-US" sz="3200" dirty="0" smtClean="0">
                <a:solidFill>
                  <a:srgbClr val="604C3B"/>
                </a:solidFill>
                <a:latin typeface="Arial" panose="020B0604020202020204" pitchFamily="34" charset="0"/>
                <a:cs typeface="Arial" panose="020B0604020202020204" pitchFamily="34" charset="0"/>
              </a:rPr>
              <a:t>Fire breaks are one way to slow fire down.</a:t>
            </a:r>
            <a:endParaRPr lang="en-US" sz="3200" dirty="0">
              <a:solidFill>
                <a:srgbClr val="604C3B"/>
              </a:solidFill>
              <a:latin typeface="Arial" panose="020B0604020202020204" pitchFamily="34" charset="0"/>
              <a:cs typeface="Arial" panose="020B0604020202020204" pitchFamily="34" charset="0"/>
            </a:endParaRPr>
          </a:p>
        </p:txBody>
      </p:sp>
      <p:pic>
        <p:nvPicPr>
          <p:cNvPr id="2050"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143000" y="1600200"/>
            <a:ext cx="6781800" cy="449145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77089914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err="1" smtClean="0">
                <a:solidFill>
                  <a:srgbClr val="604C3B"/>
                </a:solidFill>
                <a:latin typeface="Arial" panose="020B0604020202020204" pitchFamily="34" charset="0"/>
                <a:cs typeface="Arial" panose="020B0604020202020204" pitchFamily="34" charset="0"/>
              </a:rPr>
              <a:t>Wildland</a:t>
            </a:r>
            <a:r>
              <a:rPr lang="en-US" dirty="0" smtClean="0">
                <a:solidFill>
                  <a:srgbClr val="604C3B"/>
                </a:solidFill>
                <a:latin typeface="Arial" panose="020B0604020202020204" pitchFamily="34" charset="0"/>
                <a:cs typeface="Arial" panose="020B0604020202020204" pitchFamily="34" charset="0"/>
              </a:rPr>
              <a:t> firefighters working </a:t>
            </a:r>
            <a:br>
              <a:rPr lang="en-US" dirty="0" smtClean="0">
                <a:solidFill>
                  <a:srgbClr val="604C3B"/>
                </a:solidFill>
                <a:latin typeface="Arial" panose="020B0604020202020204" pitchFamily="34" charset="0"/>
                <a:cs typeface="Arial" panose="020B0604020202020204" pitchFamily="34" charset="0"/>
              </a:rPr>
            </a:br>
            <a:r>
              <a:rPr lang="en-US" dirty="0" smtClean="0">
                <a:solidFill>
                  <a:srgbClr val="604C3B"/>
                </a:solidFill>
                <a:latin typeface="Arial" panose="020B0604020202020204" pitchFamily="34" charset="0"/>
                <a:cs typeface="Arial" panose="020B0604020202020204" pitchFamily="34" charset="0"/>
              </a:rPr>
              <a:t>in the sagebrush</a:t>
            </a:r>
            <a:endParaRPr lang="en-US" dirty="0">
              <a:solidFill>
                <a:srgbClr val="604C3B"/>
              </a:solidFill>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1403826" y="1600200"/>
            <a:ext cx="6336348" cy="452596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5" name="TextBox 4"/>
          <p:cNvSpPr txBox="1"/>
          <p:nvPr/>
        </p:nvSpPr>
        <p:spPr>
          <a:xfrm>
            <a:off x="1524000" y="6248400"/>
            <a:ext cx="2438400" cy="646331"/>
          </a:xfrm>
          <a:prstGeom prst="rect">
            <a:avLst/>
          </a:prstGeom>
          <a:noFill/>
        </p:spPr>
        <p:txBody>
          <a:bodyPr wrap="square" rtlCol="0">
            <a:spAutoFit/>
          </a:bodyPr>
          <a:lstStyle/>
          <a:p>
            <a:r>
              <a:rPr lang="en-US" dirty="0"/>
              <a:t>Photo credit: BLM</a:t>
            </a:r>
          </a:p>
          <a:p>
            <a:endParaRPr lang="en-US" dirty="0"/>
          </a:p>
        </p:txBody>
      </p:sp>
    </p:spTree>
    <p:extLst>
      <p:ext uri="{BB962C8B-B14F-4D97-AF65-F5344CB8AC3E}">
        <p14:creationId xmlns:p14="http://schemas.microsoft.com/office/powerpoint/2010/main" val="374728934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76200" y="381000"/>
            <a:ext cx="9220200" cy="457200"/>
          </a:xfrm>
        </p:spPr>
        <p:txBody>
          <a:bodyPr>
            <a:noAutofit/>
          </a:bodyPr>
          <a:lstStyle/>
          <a:p>
            <a:r>
              <a:rPr lang="en-US" sz="3200" dirty="0" smtClean="0">
                <a:solidFill>
                  <a:srgbClr val="604C3B"/>
                </a:solidFill>
                <a:latin typeface="Arial" panose="020B0604020202020204" pitchFamily="34" charset="0"/>
                <a:cs typeface="Arial" panose="020B0604020202020204" pitchFamily="34" charset="0"/>
              </a:rPr>
              <a:t>Creating Fire </a:t>
            </a:r>
            <a:r>
              <a:rPr lang="en-US" sz="3200" dirty="0" smtClean="0">
                <a:solidFill>
                  <a:srgbClr val="604C3B"/>
                </a:solidFill>
                <a:latin typeface="Arial" panose="020B0604020202020204" pitchFamily="34" charset="0"/>
                <a:cs typeface="Arial" panose="020B0604020202020204" pitchFamily="34" charset="0"/>
              </a:rPr>
              <a:t>Adapted</a:t>
            </a:r>
            <a:r>
              <a:rPr lang="en-US" sz="3200" dirty="0">
                <a:solidFill>
                  <a:srgbClr val="604C3B"/>
                </a:solidFill>
                <a:latin typeface="Arial" panose="020B0604020202020204" pitchFamily="34" charset="0"/>
                <a:cs typeface="Arial" panose="020B0604020202020204" pitchFamily="34" charset="0"/>
              </a:rPr>
              <a:t> </a:t>
            </a:r>
            <a:r>
              <a:rPr lang="en-US" sz="3200" dirty="0" smtClean="0">
                <a:solidFill>
                  <a:srgbClr val="604C3B"/>
                </a:solidFill>
                <a:latin typeface="Arial" panose="020B0604020202020204" pitchFamily="34" charset="0"/>
                <a:cs typeface="Arial" panose="020B0604020202020204" pitchFamily="34" charset="0"/>
              </a:rPr>
              <a:t>Communities</a:t>
            </a:r>
            <a:endParaRPr lang="en-US" sz="3200" dirty="0">
              <a:solidFill>
                <a:srgbClr val="604C3B"/>
              </a:solidFill>
              <a:latin typeface="Arial" panose="020B0604020202020204" pitchFamily="34" charset="0"/>
              <a:cs typeface="Arial" panose="020B0604020202020204" pitchFamily="34" charset="0"/>
            </a:endParaRPr>
          </a:p>
        </p:txBody>
      </p:sp>
      <p:pic>
        <p:nvPicPr>
          <p:cNvPr id="7" name="Content Placeholder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6800" y="1295400"/>
            <a:ext cx="6815567" cy="452596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428228858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19200" y="0"/>
            <a:ext cx="6865430" cy="6858000"/>
          </a:xfrm>
          <a:prstGeom prst="rect">
            <a:avLst/>
          </a:prstGeom>
        </p:spPr>
      </p:pic>
      <p:sp>
        <p:nvSpPr>
          <p:cNvPr id="6" name="Title 1"/>
          <p:cNvSpPr>
            <a:spLocks noGrp="1"/>
          </p:cNvSpPr>
          <p:nvPr>
            <p:ph type="title"/>
          </p:nvPr>
        </p:nvSpPr>
        <p:spPr>
          <a:xfrm>
            <a:off x="533400" y="152400"/>
            <a:ext cx="9220200" cy="457200"/>
          </a:xfrm>
        </p:spPr>
        <p:txBody>
          <a:bodyPr>
            <a:noAutofit/>
          </a:bodyPr>
          <a:lstStyle/>
          <a:p>
            <a:pPr algn="l"/>
            <a:r>
              <a:rPr lang="en-US" sz="3200" dirty="0" smtClean="0">
                <a:solidFill>
                  <a:srgbClr val="604C3B"/>
                </a:solidFill>
                <a:latin typeface="Arial" panose="020B0604020202020204" pitchFamily="34" charset="0"/>
                <a:cs typeface="Arial" panose="020B0604020202020204" pitchFamily="34" charset="0"/>
              </a:rPr>
              <a:t>Fire Adapted</a:t>
            </a:r>
            <a:r>
              <a:rPr lang="en-US" sz="3200" dirty="0">
                <a:solidFill>
                  <a:srgbClr val="604C3B"/>
                </a:solidFill>
                <a:latin typeface="Arial" panose="020B0604020202020204" pitchFamily="34" charset="0"/>
                <a:cs typeface="Arial" panose="020B0604020202020204" pitchFamily="34" charset="0"/>
              </a:rPr>
              <a:t> </a:t>
            </a:r>
            <a:r>
              <a:rPr lang="en-US" sz="3200" dirty="0" smtClean="0">
                <a:solidFill>
                  <a:srgbClr val="604C3B"/>
                </a:solidFill>
                <a:latin typeface="Arial" panose="020B0604020202020204" pitchFamily="34" charset="0"/>
                <a:cs typeface="Arial" panose="020B0604020202020204" pitchFamily="34" charset="0"/>
              </a:rPr>
              <a:t>Community</a:t>
            </a:r>
            <a:endParaRPr lang="en-US" sz="3200" dirty="0">
              <a:solidFill>
                <a:srgbClr val="604C3B"/>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8251089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normAutofit/>
          </a:bodyPr>
          <a:lstStyle/>
          <a:p>
            <a:r>
              <a:rPr lang="en-US" sz="4000" dirty="0" smtClean="0">
                <a:solidFill>
                  <a:srgbClr val="604C3B"/>
                </a:solidFill>
                <a:latin typeface="Arial" panose="020B0604020202020204" pitchFamily="34" charset="0"/>
                <a:cs typeface="Arial" panose="020B0604020202020204" pitchFamily="34" charset="0"/>
              </a:rPr>
              <a:t>Restoration</a:t>
            </a:r>
            <a:endParaRPr lang="en-US" sz="4000" dirty="0">
              <a:solidFill>
                <a:srgbClr val="604C3B"/>
              </a:solidFill>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564444" y="1493837"/>
            <a:ext cx="8046156" cy="452596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02737024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604C3B"/>
                </a:solidFill>
                <a:latin typeface="Arial" panose="020B0604020202020204" pitchFamily="34" charset="0"/>
                <a:cs typeface="Arial" panose="020B0604020202020204" pitchFamily="34" charset="0"/>
              </a:rPr>
              <a:t>“</a:t>
            </a:r>
            <a:r>
              <a:rPr lang="en-US" sz="4000" dirty="0" smtClean="0">
                <a:solidFill>
                  <a:srgbClr val="604C3B"/>
                </a:solidFill>
                <a:latin typeface="Arial" panose="020B0604020202020204" pitchFamily="34" charset="0"/>
                <a:cs typeface="Arial" panose="020B0604020202020204" pitchFamily="34" charset="0"/>
              </a:rPr>
              <a:t>Wildfires and Sage-grouse” video</a:t>
            </a:r>
            <a:r>
              <a:rPr lang="en-US" dirty="0" smtClean="0">
                <a:solidFill>
                  <a:srgbClr val="604C3B"/>
                </a:solidFill>
                <a:latin typeface="Arial" panose="020B0604020202020204" pitchFamily="34" charset="0"/>
                <a:cs typeface="Arial" panose="020B0604020202020204" pitchFamily="34" charset="0"/>
              </a:rPr>
              <a:t/>
            </a:r>
            <a:br>
              <a:rPr lang="en-US" dirty="0" smtClean="0">
                <a:solidFill>
                  <a:srgbClr val="604C3B"/>
                </a:solidFill>
                <a:latin typeface="Arial" panose="020B0604020202020204" pitchFamily="34" charset="0"/>
                <a:cs typeface="Arial" panose="020B0604020202020204" pitchFamily="34" charset="0"/>
              </a:rPr>
            </a:br>
            <a:r>
              <a:rPr lang="en-US" sz="2700" dirty="0" smtClean="0">
                <a:solidFill>
                  <a:srgbClr val="604C3B"/>
                </a:solidFill>
                <a:latin typeface="Arial" panose="020B0604020202020204" pitchFamily="34" charset="0"/>
                <a:cs typeface="Arial" panose="020B0604020202020204" pitchFamily="34" charset="0"/>
              </a:rPr>
              <a:t>provided by the National Interagency Fire Center</a:t>
            </a:r>
            <a:endParaRPr lang="en-US" dirty="0">
              <a:solidFill>
                <a:srgbClr val="604C3B"/>
              </a:solidFill>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p:txBody>
          <a:bodyPr/>
          <a:lstStyle/>
          <a:p>
            <a:endParaRPr lang="en-US" dirty="0" smtClean="0"/>
          </a:p>
          <a:p>
            <a:endParaRPr lang="en-US" dirty="0"/>
          </a:p>
        </p:txBody>
      </p:sp>
      <p:pic>
        <p:nvPicPr>
          <p:cNvPr id="4098" name="Picture 2">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71600" y="1506222"/>
            <a:ext cx="6477000" cy="45897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952500" y="6287869"/>
            <a:ext cx="7315200" cy="646331"/>
          </a:xfrm>
          <a:prstGeom prst="rect">
            <a:avLst/>
          </a:prstGeom>
          <a:noFill/>
        </p:spPr>
        <p:txBody>
          <a:bodyPr wrap="square" rtlCol="0">
            <a:spAutoFit/>
          </a:bodyPr>
          <a:lstStyle/>
          <a:p>
            <a:r>
              <a:rPr lang="en-US" dirty="0">
                <a:hlinkClick r:id="rId3"/>
              </a:rPr>
              <a:t>https://</a:t>
            </a:r>
            <a:r>
              <a:rPr lang="en-US" dirty="0" smtClean="0">
                <a:hlinkClick r:id="rId3"/>
              </a:rPr>
              <a:t>www.youtube.com/watch?v=WxybQRvmpEw&amp;feature=youtu.be</a:t>
            </a:r>
            <a:endParaRPr lang="en-US" dirty="0" smtClean="0"/>
          </a:p>
          <a:p>
            <a:endParaRPr lang="en-US" dirty="0"/>
          </a:p>
        </p:txBody>
      </p:sp>
    </p:spTree>
    <p:extLst>
      <p:ext uri="{BB962C8B-B14F-4D97-AF65-F5344CB8AC3E}">
        <p14:creationId xmlns:p14="http://schemas.microsoft.com/office/powerpoint/2010/main" val="275582753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Sagebrush">
      <a:dk1>
        <a:srgbClr val="604C3B"/>
      </a:dk1>
      <a:lt1>
        <a:srgbClr val="FFFFFF"/>
      </a:lt1>
      <a:dk2>
        <a:srgbClr val="604C3B"/>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2908</TotalTime>
  <Words>485</Words>
  <Application>Microsoft Office PowerPoint</Application>
  <PresentationFormat>On-screen Show (4:3)</PresentationFormat>
  <Paragraphs>68</Paragraphs>
  <Slides>12</Slides>
  <Notes>11</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Office Theme</vt:lpstr>
      <vt:lpstr>Fire! and the Sagebrush Ecosystem</vt:lpstr>
      <vt:lpstr>Fire can move quickly in the sagebrush ecosystem, especially if an area has burned recently.</vt:lpstr>
      <vt:lpstr>PowerPoint Presentation</vt:lpstr>
      <vt:lpstr>Fire breaks are one way to slow fire down.</vt:lpstr>
      <vt:lpstr>Wildland firefighters working  in the sagebrush</vt:lpstr>
      <vt:lpstr>Creating Fire Adapted Communities</vt:lpstr>
      <vt:lpstr>Fire Adapted Community</vt:lpstr>
      <vt:lpstr>Restoration</vt:lpstr>
      <vt:lpstr>“Wildfires and Sage-grouse” video provided by the National Interagency Fire Center</vt:lpstr>
      <vt:lpstr>“Creating Fire Adapted Communities”  provided by National Fire Prevention Association</vt:lpstr>
      <vt:lpstr>Questions?</vt:lpstr>
      <vt:lpstr>Fire Scenario Tragedy in Sageview: Could You Prevent It?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Wildfire and the Sagebrush Ecosystem</dc:title>
  <dc:creator>Administrator</dc:creator>
  <cp:lastModifiedBy>Rick</cp:lastModifiedBy>
  <cp:revision>27</cp:revision>
  <dcterms:created xsi:type="dcterms:W3CDTF">2016-02-08T21:39:25Z</dcterms:created>
  <dcterms:modified xsi:type="dcterms:W3CDTF">2016-03-02T20:47:11Z</dcterms:modified>
</cp:coreProperties>
</file>