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handoutMasterIdLst>
    <p:handoutMasterId r:id="rId35"/>
  </p:handoutMasterIdLst>
  <p:sldIdLst>
    <p:sldId id="265" r:id="rId2"/>
    <p:sldId id="271" r:id="rId3"/>
    <p:sldId id="274" r:id="rId4"/>
    <p:sldId id="298" r:id="rId5"/>
    <p:sldId id="270" r:id="rId6"/>
    <p:sldId id="272" r:id="rId7"/>
    <p:sldId id="276" r:id="rId8"/>
    <p:sldId id="285" r:id="rId9"/>
    <p:sldId id="294" r:id="rId10"/>
    <p:sldId id="292" r:id="rId11"/>
    <p:sldId id="277" r:id="rId12"/>
    <p:sldId id="280" r:id="rId13"/>
    <p:sldId id="279" r:id="rId14"/>
    <p:sldId id="282" r:id="rId15"/>
    <p:sldId id="278" r:id="rId16"/>
    <p:sldId id="284" r:id="rId17"/>
    <p:sldId id="259" r:id="rId18"/>
    <p:sldId id="289" r:id="rId19"/>
    <p:sldId id="288" r:id="rId20"/>
    <p:sldId id="290" r:id="rId21"/>
    <p:sldId id="258" r:id="rId22"/>
    <p:sldId id="287" r:id="rId23"/>
    <p:sldId id="296" r:id="rId24"/>
    <p:sldId id="275" r:id="rId25"/>
    <p:sldId id="297" r:id="rId26"/>
    <p:sldId id="281" r:id="rId27"/>
    <p:sldId id="263" r:id="rId28"/>
    <p:sldId id="268" r:id="rId29"/>
    <p:sldId id="269" r:id="rId30"/>
    <p:sldId id="291" r:id="rId31"/>
    <p:sldId id="295" r:id="rId32"/>
    <p:sldId id="293"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2382" autoAdjust="0"/>
    <p:restoredTop sz="80186" autoAdjust="0"/>
  </p:normalViewPr>
  <p:slideViewPr>
    <p:cSldViewPr>
      <p:cViewPr>
        <p:scale>
          <a:sx n="90" d="100"/>
          <a:sy n="90" d="100"/>
        </p:scale>
        <p:origin x="744" y="-374"/>
      </p:cViewPr>
      <p:guideLst>
        <p:guide orient="horz" pos="2160"/>
        <p:guide pos="2880"/>
      </p:guideLst>
    </p:cSldViewPr>
  </p:slideViewPr>
  <p:notesTextViewPr>
    <p:cViewPr>
      <p:scale>
        <a:sx n="1" d="1"/>
        <a:sy n="1" d="1"/>
      </p:scale>
      <p:origin x="0" y="0"/>
    </p:cViewPr>
  </p:notesTextViewPr>
  <p:notesViewPr>
    <p:cSldViewPr>
      <p:cViewPr varScale="1">
        <p:scale>
          <a:sx n="88" d="100"/>
          <a:sy n="88" d="100"/>
        </p:scale>
        <p:origin x="-3870"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1FAE081-D2DE-4332-806F-E42F517F10F1}" type="datetimeFigureOut">
              <a:rPr lang="en-US" smtClean="0"/>
              <a:t>4/18/2018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847EF6D-6B56-443A-A135-D3F7E8631FCE}" type="slidenum">
              <a:rPr lang="en-US" smtClean="0"/>
              <a:t>‹#›</a:t>
            </a:fld>
            <a:endParaRPr lang="en-US" dirty="0"/>
          </a:p>
        </p:txBody>
      </p:sp>
    </p:spTree>
    <p:extLst>
      <p:ext uri="{BB962C8B-B14F-4D97-AF65-F5344CB8AC3E}">
        <p14:creationId xmlns:p14="http://schemas.microsoft.com/office/powerpoint/2010/main" val="19291914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C17582-50F9-40EC-8CD2-297C9354F58B}" type="datetimeFigureOut">
              <a:rPr lang="en-US" smtClean="0"/>
              <a:t>4/18/2018</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F049E60-F9EA-43F4-8C61-9DA203B0AF75}" type="slidenum">
              <a:rPr lang="en-US" smtClean="0"/>
              <a:t>‹#›</a:t>
            </a:fld>
            <a:endParaRPr lang="en-US" dirty="0"/>
          </a:p>
        </p:txBody>
      </p:sp>
    </p:spTree>
    <p:extLst>
      <p:ext uri="{BB962C8B-B14F-4D97-AF65-F5344CB8AC3E}">
        <p14:creationId xmlns:p14="http://schemas.microsoft.com/office/powerpoint/2010/main" val="7148543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fws.gov/greatersagegrouse/education.php"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Presentation prepared for the Sagebrush Ecosystem Curriculum t</a:t>
            </a:r>
            <a:r>
              <a:rPr lang="en-US" dirty="0"/>
              <a:t>o be used with the lesson</a:t>
            </a:r>
            <a:r>
              <a:rPr lang="en-US" baseline="0" dirty="0"/>
              <a:t> plan of the same name found at </a:t>
            </a:r>
            <a:r>
              <a:rPr lang="en-US" sz="1200" u="sng" kern="1200" baseline="0" dirty="0">
                <a:solidFill>
                  <a:schemeClr val="tx1"/>
                </a:solidFill>
                <a:effectLst/>
                <a:latin typeface="+mn-lt"/>
                <a:ea typeface="+mn-ea"/>
                <a:cs typeface="+mn-cs"/>
                <a:hlinkClick r:id="rId3"/>
              </a:rPr>
              <a:t>http://www.fws.gov/greatersagegrouse/education.php</a:t>
            </a:r>
            <a:endParaRPr lang="en-US" sz="1200" u="sng" kern="1200" baseline="0" dirty="0">
              <a:solidFill>
                <a:schemeClr val="tx1"/>
              </a:solidFill>
              <a:effectLst/>
              <a:latin typeface="+mn-lt"/>
              <a:ea typeface="+mn-ea"/>
              <a:cs typeface="+mn-cs"/>
            </a:endParaRPr>
          </a:p>
          <a:p>
            <a:endParaRPr lang="en-US" sz="1200" u="sng" kern="1200" baseline="0" dirty="0">
              <a:solidFill>
                <a:schemeClr val="tx1"/>
              </a:solidFill>
              <a:effectLst/>
              <a:latin typeface="+mn-lt"/>
              <a:ea typeface="+mn-ea"/>
              <a:cs typeface="+mn-cs"/>
            </a:endParaRPr>
          </a:p>
          <a:p>
            <a:r>
              <a:rPr lang="en-US" dirty="0"/>
              <a:t>Photo credit:</a:t>
            </a:r>
          </a:p>
          <a:p>
            <a:r>
              <a:rPr lang="en-US" dirty="0"/>
              <a:t>Ken Miracle,</a:t>
            </a:r>
            <a:r>
              <a:rPr lang="en-US" baseline="0" dirty="0"/>
              <a:t> </a:t>
            </a:r>
            <a:r>
              <a:rPr lang="en-US" dirty="0"/>
              <a:t>Sage Grouse Initiative: http://www.sagegrouseinitiative.com/news-media/photo-video-gallery/</a:t>
            </a:r>
          </a:p>
          <a:p>
            <a:endParaRPr lang="en-US" dirty="0"/>
          </a:p>
        </p:txBody>
      </p:sp>
      <p:sp>
        <p:nvSpPr>
          <p:cNvPr id="4" name="Slide Number Placeholder 3"/>
          <p:cNvSpPr>
            <a:spLocks noGrp="1"/>
          </p:cNvSpPr>
          <p:nvPr>
            <p:ph type="sldNum" sz="quarter" idx="10"/>
          </p:nvPr>
        </p:nvSpPr>
        <p:spPr/>
        <p:txBody>
          <a:bodyPr/>
          <a:lstStyle/>
          <a:p>
            <a:fld id="{7F049E60-F9EA-43F4-8C61-9DA203B0AF75}" type="slidenum">
              <a:rPr lang="en-US" smtClean="0"/>
              <a:t>1</a:t>
            </a:fld>
            <a:endParaRPr lang="en-US" dirty="0"/>
          </a:p>
        </p:txBody>
      </p:sp>
    </p:spTree>
    <p:extLst>
      <p:ext uri="{BB962C8B-B14F-4D97-AF65-F5344CB8AC3E}">
        <p14:creationId xmlns:p14="http://schemas.microsoft.com/office/powerpoint/2010/main" val="14489948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Livestock fences are very important tools used in the management of rangelands. In properly designed grazing systems, fences are used to assure rangeland plants have adequate grazing and rest.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vast majority of fences do not present problems for sage-grouse; however, sections of fence located in areas of sage-grouse concentrations can cause fence collisions or provide hunting raptors a place to perch.</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Research has also shown that marking the wires to increase visibility in low light can reduce mortalities by nearly 90%. Photo: Tom </a:t>
            </a:r>
            <a:r>
              <a:rPr lang="en-US" sz="1200" b="0" i="0" kern="1200" dirty="0" err="1">
                <a:solidFill>
                  <a:schemeClr val="tx1"/>
                </a:solidFill>
                <a:effectLst/>
                <a:latin typeface="+mn-lt"/>
                <a:ea typeface="+mn-ea"/>
                <a:cs typeface="+mn-cs"/>
              </a:rPr>
              <a:t>Koerner</a:t>
            </a:r>
            <a:r>
              <a:rPr lang="en-US" sz="1200" b="0" i="0" kern="1200" dirty="0">
                <a:solidFill>
                  <a:schemeClr val="tx1"/>
                </a:solidFill>
                <a:effectLst/>
                <a:latin typeface="+mn-lt"/>
                <a:ea typeface="+mn-ea"/>
                <a:cs typeface="+mn-cs"/>
              </a:rPr>
              <a:t>/USFWS</a:t>
            </a:r>
          </a:p>
          <a:p>
            <a:endParaRPr lang="en-US" dirty="0"/>
          </a:p>
          <a:p>
            <a:endParaRPr lang="en-US" dirty="0"/>
          </a:p>
        </p:txBody>
      </p:sp>
      <p:sp>
        <p:nvSpPr>
          <p:cNvPr id="4" name="Slide Number Placeholder 3"/>
          <p:cNvSpPr>
            <a:spLocks noGrp="1"/>
          </p:cNvSpPr>
          <p:nvPr>
            <p:ph type="sldNum" sz="quarter" idx="10"/>
          </p:nvPr>
        </p:nvSpPr>
        <p:spPr/>
        <p:txBody>
          <a:bodyPr/>
          <a:lstStyle/>
          <a:p>
            <a:fld id="{7F049E60-F9EA-43F4-8C61-9DA203B0AF75}" type="slidenum">
              <a:rPr lang="en-US" smtClean="0"/>
              <a:t>10</a:t>
            </a:fld>
            <a:endParaRPr lang="en-US" dirty="0"/>
          </a:p>
        </p:txBody>
      </p:sp>
    </p:spTree>
    <p:extLst>
      <p:ext uri="{BB962C8B-B14F-4D97-AF65-F5344CB8AC3E}">
        <p14:creationId xmlns:p14="http://schemas.microsoft.com/office/powerpoint/2010/main" val="25381790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Flagging can</a:t>
            </a:r>
            <a:r>
              <a:rPr lang="en-US" baseline="0" dirty="0"/>
              <a:t> also be used, but n</a:t>
            </a:r>
            <a:r>
              <a:rPr lang="en-US" dirty="0"/>
              <a:t>ot every mile of fence needs to be marked for grouse. Marking is most important where there are high densities of birds: within 1.2 miles of a </a:t>
            </a:r>
            <a:r>
              <a:rPr lang="en-US" dirty="0" err="1"/>
              <a:t>lek</a:t>
            </a:r>
            <a:r>
              <a:rPr lang="en-US" dirty="0"/>
              <a:t> and in wintering areas.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Sources:</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“Fencing with Wildlife in Mind.” Colorado Parks &amp; Wildlife. http://cpw.state.co.us/Documents/LandWater/PrivateLandPrograms/FencingWithWildlifeInMind.pdf#search=fencing%20with%20wildlife%20in%20mind</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“A Landowner’s Guide to Fences and Wildlife: Practical Tips to Make Your Fences Wildlife Friendly.” The Sage-Grouse Initiative. http://www.sagegrouseinitiative.com/wp-content/uploads/2013/07/Wyo_FenceGuide.pdf</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7F049E60-F9EA-43F4-8C61-9DA203B0AF75}" type="slidenum">
              <a:rPr lang="en-US" smtClean="0"/>
              <a:t>11</a:t>
            </a:fld>
            <a:endParaRPr lang="en-US" dirty="0"/>
          </a:p>
        </p:txBody>
      </p:sp>
    </p:spTree>
    <p:extLst>
      <p:ext uri="{BB962C8B-B14F-4D97-AF65-F5344CB8AC3E}">
        <p14:creationId xmlns:p14="http://schemas.microsoft.com/office/powerpoint/2010/main" val="29164456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Spikes on telephone</a:t>
            </a:r>
            <a:r>
              <a:rPr lang="en-US" baseline="0" dirty="0"/>
              <a:t> poles, fence posts, and other perches deter birds of prey. They are important near sage-grouse </a:t>
            </a:r>
            <a:r>
              <a:rPr lang="en-US" baseline="0" dirty="0" err="1"/>
              <a:t>leks</a:t>
            </a:r>
            <a:r>
              <a:rPr lang="en-US" baseline="0" dirty="0"/>
              <a:t>, wet meadows, and other key wildlife areas.</a:t>
            </a:r>
            <a:endParaRPr lang="en-US" dirty="0"/>
          </a:p>
        </p:txBody>
      </p:sp>
      <p:sp>
        <p:nvSpPr>
          <p:cNvPr id="4" name="Slide Number Placeholder 3"/>
          <p:cNvSpPr>
            <a:spLocks noGrp="1"/>
          </p:cNvSpPr>
          <p:nvPr>
            <p:ph type="sldNum" sz="quarter" idx="10"/>
          </p:nvPr>
        </p:nvSpPr>
        <p:spPr/>
        <p:txBody>
          <a:bodyPr/>
          <a:lstStyle/>
          <a:p>
            <a:fld id="{7F049E60-F9EA-43F4-8C61-9DA203B0AF75}" type="slidenum">
              <a:rPr lang="en-US" smtClean="0"/>
              <a:t>12</a:t>
            </a:fld>
            <a:endParaRPr lang="en-US" dirty="0"/>
          </a:p>
        </p:txBody>
      </p:sp>
    </p:spTree>
    <p:extLst>
      <p:ext uri="{BB962C8B-B14F-4D97-AF65-F5344CB8AC3E}">
        <p14:creationId xmlns:p14="http://schemas.microsoft.com/office/powerpoint/2010/main" val="25381790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Lay-down fences have wire lopes to allow sections of fence to be easily lain down during wildlife migration periods.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Open fence gates can be </a:t>
            </a:r>
            <a:r>
              <a:rPr lang="en-US" baseline="0"/>
              <a:t>equally beneficial.</a:t>
            </a: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Source: “Fencing with Wildlife in Mind.” Colorado Parks &amp; Wildlife. http://cpw.state.co.us/Documents/LandWater/PrivateLandPrograms/FencingWithWildlifeInMind.pdf#search=fencing%20with%20wildlife%20in%20mind</a:t>
            </a:r>
            <a:endParaRPr lang="en-US" dirty="0"/>
          </a:p>
          <a:p>
            <a:endParaRPr lang="en-US" dirty="0"/>
          </a:p>
        </p:txBody>
      </p:sp>
      <p:sp>
        <p:nvSpPr>
          <p:cNvPr id="4" name="Slide Number Placeholder 3"/>
          <p:cNvSpPr>
            <a:spLocks noGrp="1"/>
          </p:cNvSpPr>
          <p:nvPr>
            <p:ph type="sldNum" sz="quarter" idx="10"/>
          </p:nvPr>
        </p:nvSpPr>
        <p:spPr/>
        <p:txBody>
          <a:bodyPr/>
          <a:lstStyle/>
          <a:p>
            <a:fld id="{7F049E60-F9EA-43F4-8C61-9DA203B0AF75}" type="slidenum">
              <a:rPr lang="en-US" smtClean="0"/>
              <a:t>13</a:t>
            </a:fld>
            <a:endParaRPr lang="en-US" dirty="0"/>
          </a:p>
        </p:txBody>
      </p:sp>
    </p:spTree>
    <p:extLst>
      <p:ext uri="{BB962C8B-B14F-4D97-AF65-F5344CB8AC3E}">
        <p14:creationId xmlns:p14="http://schemas.microsoft.com/office/powerpoint/2010/main" val="29164456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Rails can be dropped to allow easier passage during wildlife migration periods.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Source: “Fencing with Wildlife in Mind.” Colorado Parks &amp; Wildlife. http://cpw.state.co.us/Documents/LandWater/PrivateLandPrograms/FencingWithWildlifeInMind.pdf#search=fencing%20with%20wildlife%20in%20mind</a:t>
            </a:r>
            <a:endParaRPr lang="en-US" dirty="0"/>
          </a:p>
          <a:p>
            <a:endParaRPr lang="en-US" dirty="0"/>
          </a:p>
        </p:txBody>
      </p:sp>
      <p:sp>
        <p:nvSpPr>
          <p:cNvPr id="4" name="Slide Number Placeholder 3"/>
          <p:cNvSpPr>
            <a:spLocks noGrp="1"/>
          </p:cNvSpPr>
          <p:nvPr>
            <p:ph type="sldNum" sz="quarter" idx="10"/>
          </p:nvPr>
        </p:nvSpPr>
        <p:spPr/>
        <p:txBody>
          <a:bodyPr/>
          <a:lstStyle/>
          <a:p>
            <a:fld id="{7F049E60-F9EA-43F4-8C61-9DA203B0AF75}" type="slidenum">
              <a:rPr lang="en-US" smtClean="0"/>
              <a:t>14</a:t>
            </a:fld>
            <a:endParaRPr lang="en-US" dirty="0"/>
          </a:p>
        </p:txBody>
      </p:sp>
    </p:spTree>
    <p:extLst>
      <p:ext uri="{BB962C8B-B14F-4D97-AF65-F5344CB8AC3E}">
        <p14:creationId xmlns:p14="http://schemas.microsoft.com/office/powerpoint/2010/main" val="29164456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Ideal</a:t>
            </a:r>
            <a:r>
              <a:rPr lang="en-US" baseline="0" dirty="0"/>
              <a:t> </a:t>
            </a:r>
            <a:r>
              <a:rPr lang="en-US" dirty="0"/>
              <a:t>Post and Rail Fences: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 Use pressure-treated</a:t>
            </a:r>
            <a:r>
              <a:rPr lang="en-US" baseline="0" dirty="0"/>
              <a:t> </a:t>
            </a:r>
            <a:r>
              <a:rPr lang="en-US" dirty="0"/>
              <a:t>poles for top rail, placed no more than 40" above the ground. A half-round rail will attach more snugly and require shorter bolts.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 Use pressure-treated 6′ to 8′ posts, spaced 10′ to 14′ apart.</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 Place smooth lower wires at 18" and 28" above the ground. Second wire should be at least 12" below top rail.</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 OR place pressure-treated poles for lower rails, the bottom rail placed with at least 18" clearance from the ground.</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Source: “A Landowner’s Guide to Fences and Wildlife: Practical Tips to Make Your Fences Wildlife Friendly.” The Sage-Grouse Initiative. http://www.sagegrouseinitiative.com/wp-content/uploads/2013/07/Wyo_FenceGuide.pdf</a:t>
            </a:r>
            <a:endParaRPr lang="en-US" dirty="0"/>
          </a:p>
        </p:txBody>
      </p:sp>
      <p:sp>
        <p:nvSpPr>
          <p:cNvPr id="4" name="Slide Number Placeholder 3"/>
          <p:cNvSpPr>
            <a:spLocks noGrp="1"/>
          </p:cNvSpPr>
          <p:nvPr>
            <p:ph type="sldNum" sz="quarter" idx="10"/>
          </p:nvPr>
        </p:nvSpPr>
        <p:spPr/>
        <p:txBody>
          <a:bodyPr/>
          <a:lstStyle/>
          <a:p>
            <a:fld id="{7F049E60-F9EA-43F4-8C61-9DA203B0AF75}" type="slidenum">
              <a:rPr lang="en-US" smtClean="0"/>
              <a:t>15</a:t>
            </a:fld>
            <a:endParaRPr lang="en-US" dirty="0"/>
          </a:p>
        </p:txBody>
      </p:sp>
    </p:spTree>
    <p:extLst>
      <p:ext uri="{BB962C8B-B14F-4D97-AF65-F5344CB8AC3E}">
        <p14:creationId xmlns:p14="http://schemas.microsoft.com/office/powerpoint/2010/main" val="29164456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Fences on steep slopes become nearly impossible for animals to jump without injury.</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Source: “A Landowner’s Guide to Fences and Wildlife: Practical Tips to Make Your Fences Wildlife Friendly.” The Sage-Grouse Initiative. http://www.sagegrouseinitiative.com/wp-content/uploads/2013/07/Wyo_FenceGuide.pdf</a:t>
            </a:r>
            <a:endParaRPr lang="en-US" dirty="0"/>
          </a:p>
        </p:txBody>
      </p:sp>
      <p:sp>
        <p:nvSpPr>
          <p:cNvPr id="4" name="Slide Number Placeholder 3"/>
          <p:cNvSpPr>
            <a:spLocks noGrp="1"/>
          </p:cNvSpPr>
          <p:nvPr>
            <p:ph type="sldNum" sz="quarter" idx="10"/>
          </p:nvPr>
        </p:nvSpPr>
        <p:spPr/>
        <p:txBody>
          <a:bodyPr/>
          <a:lstStyle/>
          <a:p>
            <a:fld id="{7F049E60-F9EA-43F4-8C61-9DA203B0AF75}" type="slidenum">
              <a:rPr lang="en-US" smtClean="0"/>
              <a:t>16</a:t>
            </a:fld>
            <a:endParaRPr lang="en-US" dirty="0"/>
          </a:p>
        </p:txBody>
      </p:sp>
    </p:spTree>
    <p:extLst>
      <p:ext uri="{BB962C8B-B14F-4D97-AF65-F5344CB8AC3E}">
        <p14:creationId xmlns:p14="http://schemas.microsoft.com/office/powerpoint/2010/main" val="29164456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Managed grazing leaves enough cover of healthy grasses and forbs </a:t>
            </a:r>
            <a:r>
              <a:rPr lang="en-US" sz="1200" i="0" kern="1200" dirty="0">
                <a:solidFill>
                  <a:schemeClr val="tx1"/>
                </a:solidFill>
                <a:effectLst/>
                <a:latin typeface="+mn-lt"/>
                <a:ea typeface="+mn-ea"/>
                <a:cs typeface="+mn-cs"/>
              </a:rPr>
              <a:t>(especially important in early spring to allow sage-grouse and other wildlife optimal cover and food for nesting and brood-rearing)</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sagebrush ecosystem, when managed properly, contributes to ranch forage, production, water recharge, water quality, recreation and flourishing ranching communities.</a:t>
            </a:r>
            <a:endParaRPr lang="en-US" dirty="0"/>
          </a:p>
          <a:p>
            <a:endParaRPr lang="en-US" dirty="0"/>
          </a:p>
          <a:p>
            <a:r>
              <a:rPr lang="en-US" dirty="0"/>
              <a:t>“What’s</a:t>
            </a:r>
            <a:r>
              <a:rPr lang="en-US" baseline="0" dirty="0"/>
              <a:t> </a:t>
            </a:r>
            <a:r>
              <a:rPr lang="en-US" dirty="0"/>
              <a:t>good for the bird is good for the herd.”</a:t>
            </a:r>
          </a:p>
          <a:p>
            <a:endParaRPr lang="en-US" dirty="0"/>
          </a:p>
        </p:txBody>
      </p:sp>
      <p:sp>
        <p:nvSpPr>
          <p:cNvPr id="4" name="Slide Number Placeholder 3"/>
          <p:cNvSpPr>
            <a:spLocks noGrp="1"/>
          </p:cNvSpPr>
          <p:nvPr>
            <p:ph type="sldNum" sz="quarter" idx="10"/>
          </p:nvPr>
        </p:nvSpPr>
        <p:spPr/>
        <p:txBody>
          <a:bodyPr/>
          <a:lstStyle/>
          <a:p>
            <a:fld id="{7F049E60-F9EA-43F4-8C61-9DA203B0AF75}" type="slidenum">
              <a:rPr lang="en-US" smtClean="0"/>
              <a:t>17</a:t>
            </a:fld>
            <a:endParaRPr lang="en-US" dirty="0"/>
          </a:p>
        </p:txBody>
      </p:sp>
    </p:spTree>
    <p:extLst>
      <p:ext uri="{BB962C8B-B14F-4D97-AF65-F5344CB8AC3E}">
        <p14:creationId xmlns:p14="http://schemas.microsoft.com/office/powerpoint/2010/main" val="29164456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Invasive species like</a:t>
            </a:r>
            <a:r>
              <a:rPr lang="en-US" baseline="0"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cheatgrass</a:t>
            </a:r>
            <a:r>
              <a:rPr lang="en-US" baseline="0" dirty="0">
                <a:latin typeface="Arial" panose="020B0604020202020204" pitchFamily="34" charset="0"/>
                <a:cs typeface="Arial" panose="020B0604020202020204" pitchFamily="34" charset="0"/>
              </a:rPr>
              <a:t> need to be r</a:t>
            </a:r>
            <a:r>
              <a:rPr lang="en-US" dirty="0">
                <a:latin typeface="Arial" panose="020B0604020202020204" pitchFamily="34" charset="0"/>
                <a:cs typeface="Arial" panose="020B0604020202020204" pitchFamily="34" charset="0"/>
              </a:rPr>
              <a:t>emove</a:t>
            </a:r>
            <a:r>
              <a:rPr lang="en-US" baseline="0" dirty="0">
                <a:latin typeface="Arial" panose="020B0604020202020204" pitchFamily="34" charset="0"/>
                <a:cs typeface="Arial" panose="020B0604020202020204" pitchFamily="34" charset="0"/>
              </a:rPr>
              <a:t>d to improve habitat for wildlife, as well as livestock forage and to reduce fire risk.</a:t>
            </a:r>
            <a:endParaRPr lang="en-US" dirty="0"/>
          </a:p>
        </p:txBody>
      </p:sp>
      <p:sp>
        <p:nvSpPr>
          <p:cNvPr id="4" name="Slide Number Placeholder 3"/>
          <p:cNvSpPr>
            <a:spLocks noGrp="1"/>
          </p:cNvSpPr>
          <p:nvPr>
            <p:ph type="sldNum" sz="quarter" idx="10"/>
          </p:nvPr>
        </p:nvSpPr>
        <p:spPr/>
        <p:txBody>
          <a:bodyPr/>
          <a:lstStyle/>
          <a:p>
            <a:fld id="{7F049E60-F9EA-43F4-8C61-9DA203B0AF75}" type="slidenum">
              <a:rPr lang="en-US" smtClean="0"/>
              <a:t>18</a:t>
            </a:fld>
            <a:endParaRPr lang="en-US" dirty="0"/>
          </a:p>
        </p:txBody>
      </p:sp>
    </p:spTree>
    <p:extLst>
      <p:ext uri="{BB962C8B-B14F-4D97-AF65-F5344CB8AC3E}">
        <p14:creationId xmlns:p14="http://schemas.microsoft.com/office/powerpoint/2010/main" val="29164456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Burned</a:t>
            </a:r>
            <a:r>
              <a:rPr lang="en-US" baseline="0" dirty="0">
                <a:latin typeface="Arial" panose="020B0604020202020204" pitchFamily="34" charset="0"/>
                <a:cs typeface="Arial" panose="020B0604020202020204" pitchFamily="34" charset="0"/>
              </a:rPr>
              <a:t> land needs to be restored.</a:t>
            </a:r>
            <a:endParaRPr lang="en-US" dirty="0"/>
          </a:p>
        </p:txBody>
      </p:sp>
      <p:sp>
        <p:nvSpPr>
          <p:cNvPr id="4" name="Slide Number Placeholder 3"/>
          <p:cNvSpPr>
            <a:spLocks noGrp="1"/>
          </p:cNvSpPr>
          <p:nvPr>
            <p:ph type="sldNum" sz="quarter" idx="10"/>
          </p:nvPr>
        </p:nvSpPr>
        <p:spPr/>
        <p:txBody>
          <a:bodyPr/>
          <a:lstStyle/>
          <a:p>
            <a:fld id="{7F049E60-F9EA-43F4-8C61-9DA203B0AF75}" type="slidenum">
              <a:rPr lang="en-US" smtClean="0"/>
              <a:t>19</a:t>
            </a:fld>
            <a:endParaRPr lang="en-US" dirty="0"/>
          </a:p>
        </p:txBody>
      </p:sp>
    </p:spTree>
    <p:extLst>
      <p:ext uri="{BB962C8B-B14F-4D97-AF65-F5344CB8AC3E}">
        <p14:creationId xmlns:p14="http://schemas.microsoft.com/office/powerpoint/2010/main" val="29164456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Greater sage grouse, greater and lesser prairie chickens, sharp tailed grouse, </a:t>
            </a:r>
            <a:r>
              <a:rPr lang="en-US" sz="1200" b="0" i="0" kern="1200" dirty="0" err="1">
                <a:solidFill>
                  <a:schemeClr val="tx1"/>
                </a:solidFill>
                <a:effectLst/>
                <a:latin typeface="+mn-lt"/>
                <a:ea typeface="+mn-ea"/>
                <a:cs typeface="+mn-cs"/>
              </a:rPr>
              <a:t>sandhill</a:t>
            </a:r>
            <a:r>
              <a:rPr lang="en-US" sz="1200" b="0" i="0" kern="1200" dirty="0">
                <a:solidFill>
                  <a:schemeClr val="tx1"/>
                </a:solidFill>
                <a:effectLst/>
                <a:latin typeface="+mn-lt"/>
                <a:ea typeface="+mn-ea"/>
                <a:cs typeface="+mn-cs"/>
              </a:rPr>
              <a:t> cranes, trumpeter swans, and other bird species have all have been documented striking fences.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In low light, the wires may not be visible until it is too late.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Feathers and the attached skin, possibly from a young great horned owl, leave evidence of a deadly collision.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Photo</a:t>
            </a:r>
            <a:r>
              <a:rPr lang="en-US" sz="1200" b="0" i="0" kern="1200" baseline="0" dirty="0">
                <a:solidFill>
                  <a:schemeClr val="tx1"/>
                </a:solidFill>
                <a:effectLst/>
                <a:latin typeface="+mn-lt"/>
                <a:ea typeface="+mn-ea"/>
                <a:cs typeface="+mn-cs"/>
              </a:rPr>
              <a:t> Credit: Tom </a:t>
            </a:r>
            <a:r>
              <a:rPr lang="en-US" sz="1200" b="0" i="0" kern="1200" baseline="0" dirty="0" err="1">
                <a:solidFill>
                  <a:schemeClr val="tx1"/>
                </a:solidFill>
                <a:effectLst/>
                <a:latin typeface="+mn-lt"/>
                <a:ea typeface="+mn-ea"/>
                <a:cs typeface="+mn-cs"/>
              </a:rPr>
              <a:t>Koerner</a:t>
            </a:r>
            <a:r>
              <a:rPr lang="en-US" sz="1200" b="0" i="0" kern="1200" baseline="0" dirty="0">
                <a:solidFill>
                  <a:schemeClr val="tx1"/>
                </a:solidFill>
                <a:effectLst/>
                <a:latin typeface="+mn-lt"/>
                <a:ea typeface="+mn-ea"/>
                <a:cs typeface="+mn-cs"/>
              </a:rPr>
              <a:t>/USFWS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F049E60-F9EA-43F4-8C61-9DA203B0AF75}" type="slidenum">
              <a:rPr lang="en-US" smtClean="0"/>
              <a:t>2</a:t>
            </a:fld>
            <a:endParaRPr lang="en-US" dirty="0"/>
          </a:p>
        </p:txBody>
      </p:sp>
    </p:spTree>
    <p:extLst>
      <p:ext uri="{BB962C8B-B14F-4D97-AF65-F5344CB8AC3E}">
        <p14:creationId xmlns:p14="http://schemas.microsoft.com/office/powerpoint/2010/main" val="25381790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Overgrazing</a:t>
            </a:r>
            <a:r>
              <a:rPr lang="en-US" baseline="0" dirty="0">
                <a:latin typeface="Arial" panose="020B0604020202020204" pitchFamily="34" charset="0"/>
                <a:cs typeface="Arial" panose="020B0604020202020204" pitchFamily="34" charset="0"/>
              </a:rPr>
              <a:t> has destroyed most of the native vegetation. Livestock need to be moved frequently to protect native plants and soil.</a:t>
            </a:r>
            <a:endParaRPr lang="en-US" dirty="0"/>
          </a:p>
        </p:txBody>
      </p:sp>
      <p:sp>
        <p:nvSpPr>
          <p:cNvPr id="4" name="Slide Number Placeholder 3"/>
          <p:cNvSpPr>
            <a:spLocks noGrp="1"/>
          </p:cNvSpPr>
          <p:nvPr>
            <p:ph type="sldNum" sz="quarter" idx="10"/>
          </p:nvPr>
        </p:nvSpPr>
        <p:spPr/>
        <p:txBody>
          <a:bodyPr/>
          <a:lstStyle/>
          <a:p>
            <a:fld id="{7F049E60-F9EA-43F4-8C61-9DA203B0AF75}" type="slidenum">
              <a:rPr lang="en-US" smtClean="0"/>
              <a:t>20</a:t>
            </a:fld>
            <a:endParaRPr lang="en-US" dirty="0"/>
          </a:p>
        </p:txBody>
      </p:sp>
    </p:spTree>
    <p:extLst>
      <p:ext uri="{BB962C8B-B14F-4D97-AF65-F5344CB8AC3E}">
        <p14:creationId xmlns:p14="http://schemas.microsoft.com/office/powerpoint/2010/main" val="29164456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Sage-grouse evolved not just to live off</a:t>
            </a:r>
            <a:r>
              <a:rPr lang="en-US" baseline="0" dirty="0"/>
              <a:t> sagebrush, but to move to wet meadows, springs and streamside riparian areas in mid- to late-summer. </a:t>
            </a:r>
          </a:p>
          <a:p>
            <a:endParaRPr lang="en-US" baseline="0" dirty="0"/>
          </a:p>
          <a:p>
            <a:r>
              <a:rPr lang="en-US" baseline="0" dirty="0"/>
              <a:t>The best wet meadows, springs and riparian areas for sage grouse are within 300 meters of sagebrush for hiding cover.</a:t>
            </a:r>
          </a:p>
          <a:p>
            <a:endParaRPr lang="en-US" baseline="0" dirty="0"/>
          </a:p>
          <a:p>
            <a:r>
              <a:rPr lang="en-US" sz="1200" b="0" i="0" kern="1200" dirty="0">
                <a:solidFill>
                  <a:schemeClr val="tx1"/>
                </a:solidFill>
                <a:effectLst/>
                <a:latin typeface="+mn-lt"/>
                <a:ea typeface="+mn-ea"/>
                <a:cs typeface="+mn-cs"/>
              </a:rPr>
              <a:t>Techniques for restoration include:</a:t>
            </a:r>
          </a:p>
          <a:p>
            <a:r>
              <a:rPr lang="en-US" dirty="0"/>
              <a:t>• </a:t>
            </a:r>
            <a:r>
              <a:rPr lang="en-US" sz="1200" b="0" i="0" kern="1200" dirty="0">
                <a:solidFill>
                  <a:schemeClr val="tx1"/>
                </a:solidFill>
                <a:effectLst/>
                <a:latin typeface="+mn-lt"/>
                <a:ea typeface="+mn-ea"/>
                <a:cs typeface="+mn-cs"/>
              </a:rPr>
              <a:t>Restoring native hydrology by plugging drain ditches and raising down-cut stream channels</a:t>
            </a:r>
          </a:p>
          <a:p>
            <a:r>
              <a:rPr lang="en-US" dirty="0"/>
              <a:t>• F</a:t>
            </a:r>
            <a:r>
              <a:rPr lang="en-US" sz="1200" b="0" i="0" kern="1200" dirty="0">
                <a:solidFill>
                  <a:schemeClr val="tx1"/>
                </a:solidFill>
                <a:effectLst/>
                <a:latin typeface="+mn-lt"/>
                <a:ea typeface="+mn-ea"/>
                <a:cs typeface="+mn-cs"/>
              </a:rPr>
              <a:t>encing areas to allow recovery from improper livestock grazing</a:t>
            </a:r>
          </a:p>
          <a:p>
            <a:r>
              <a:rPr lang="en-US" dirty="0"/>
              <a:t>• C</a:t>
            </a:r>
            <a:r>
              <a:rPr lang="en-US" sz="1200" b="0" i="0" kern="1200" dirty="0">
                <a:solidFill>
                  <a:schemeClr val="tx1"/>
                </a:solidFill>
                <a:effectLst/>
                <a:latin typeface="+mn-lt"/>
                <a:ea typeface="+mn-ea"/>
                <a:cs typeface="+mn-cs"/>
              </a:rPr>
              <a:t>hanging the timing of grazing to encourage robust plant growth</a:t>
            </a:r>
          </a:p>
          <a:p>
            <a:r>
              <a:rPr lang="en-US" dirty="0"/>
              <a:t>• Allowing livestock water</a:t>
            </a:r>
            <a:r>
              <a:rPr lang="en-US" sz="1200" b="0" i="0" kern="1200" dirty="0">
                <a:solidFill>
                  <a:schemeClr val="tx1"/>
                </a:solidFill>
                <a:effectLst/>
                <a:latin typeface="+mn-lt"/>
                <a:ea typeface="+mn-ea"/>
                <a:cs typeface="+mn-cs"/>
              </a:rPr>
              <a:t> troughs to overflow to provide water</a:t>
            </a:r>
            <a:r>
              <a:rPr lang="en-US" sz="1200" b="0" i="0" kern="1200" baseline="0" dirty="0">
                <a:solidFill>
                  <a:schemeClr val="tx1"/>
                </a:solidFill>
                <a:effectLst/>
                <a:latin typeface="+mn-lt"/>
                <a:ea typeface="+mn-ea"/>
                <a:cs typeface="+mn-cs"/>
              </a:rPr>
              <a:t> for wildlife</a:t>
            </a:r>
            <a:endParaRPr lang="en-US" dirty="0"/>
          </a:p>
        </p:txBody>
      </p:sp>
      <p:sp>
        <p:nvSpPr>
          <p:cNvPr id="4" name="Slide Number Placeholder 3"/>
          <p:cNvSpPr>
            <a:spLocks noGrp="1"/>
          </p:cNvSpPr>
          <p:nvPr>
            <p:ph type="sldNum" sz="quarter" idx="10"/>
          </p:nvPr>
        </p:nvSpPr>
        <p:spPr/>
        <p:txBody>
          <a:bodyPr/>
          <a:lstStyle/>
          <a:p>
            <a:fld id="{7F049E60-F9EA-43F4-8C61-9DA203B0AF75}" type="slidenum">
              <a:rPr lang="en-US" smtClean="0"/>
              <a:t>21</a:t>
            </a:fld>
            <a:endParaRPr lang="en-US" dirty="0"/>
          </a:p>
        </p:txBody>
      </p:sp>
    </p:spTree>
    <p:extLst>
      <p:ext uri="{BB962C8B-B14F-4D97-AF65-F5344CB8AC3E}">
        <p14:creationId xmlns:p14="http://schemas.microsoft.com/office/powerpoint/2010/main" val="25381790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Temporary electric fences can be used to keep livestock out of sensitive areas. They are easily negotiated by most wildlife.</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Fences around riparian areas (streams) and wet meadows in springtime</a:t>
            </a:r>
            <a:r>
              <a:rPr lang="en-US" sz="1200" kern="1200" baseline="0" dirty="0">
                <a:solidFill>
                  <a:schemeClr val="tx1"/>
                </a:solidFill>
                <a:effectLst/>
                <a:latin typeface="+mn-lt"/>
                <a:ea typeface="+mn-ea"/>
                <a:cs typeface="+mn-cs"/>
              </a:rPr>
              <a:t> are most important.</a:t>
            </a:r>
            <a:endParaRPr lang="en-US" sz="1200" kern="1200" dirty="0">
              <a:solidFill>
                <a:schemeClr val="tx1"/>
              </a:solidFill>
              <a:effectLst/>
              <a:latin typeface="+mn-lt"/>
              <a:ea typeface="+mn-ea"/>
              <a:cs typeface="+mn-cs"/>
            </a:endParaRPr>
          </a:p>
          <a:p>
            <a:endParaRPr lang="en-US" baseline="0" dirty="0"/>
          </a:p>
        </p:txBody>
      </p:sp>
      <p:sp>
        <p:nvSpPr>
          <p:cNvPr id="4" name="Slide Number Placeholder 3"/>
          <p:cNvSpPr>
            <a:spLocks noGrp="1"/>
          </p:cNvSpPr>
          <p:nvPr>
            <p:ph type="sldNum" sz="quarter" idx="10"/>
          </p:nvPr>
        </p:nvSpPr>
        <p:spPr/>
        <p:txBody>
          <a:bodyPr/>
          <a:lstStyle/>
          <a:p>
            <a:fld id="{7F049E60-F9EA-43F4-8C61-9DA203B0AF75}" type="slidenum">
              <a:rPr lang="en-US" smtClean="0"/>
              <a:t>22</a:t>
            </a:fld>
            <a:endParaRPr lang="en-US" dirty="0"/>
          </a:p>
        </p:txBody>
      </p:sp>
    </p:spTree>
    <p:extLst>
      <p:ext uri="{BB962C8B-B14F-4D97-AF65-F5344CB8AC3E}">
        <p14:creationId xmlns:p14="http://schemas.microsoft.com/office/powerpoint/2010/main" val="25381790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What do students think is happening here?</a:t>
            </a:r>
          </a:p>
          <a:p>
            <a:r>
              <a:rPr lang="en-US" baseline="0" dirty="0"/>
              <a:t>This cow is kept away from the pond with electric fence and she is using her nose to pump water from the nearby source. Pumped water (mechanically or with electricity) lets livestock stay away from sensitive wetland areas, streams, and ponds. </a:t>
            </a:r>
          </a:p>
        </p:txBody>
      </p:sp>
      <p:sp>
        <p:nvSpPr>
          <p:cNvPr id="4" name="Slide Number Placeholder 3"/>
          <p:cNvSpPr>
            <a:spLocks noGrp="1"/>
          </p:cNvSpPr>
          <p:nvPr>
            <p:ph type="sldNum" sz="quarter" idx="10"/>
          </p:nvPr>
        </p:nvSpPr>
        <p:spPr/>
        <p:txBody>
          <a:bodyPr/>
          <a:lstStyle/>
          <a:p>
            <a:fld id="{7F049E60-F9EA-43F4-8C61-9DA203B0AF75}" type="slidenum">
              <a:rPr lang="en-US" smtClean="0"/>
              <a:t>23</a:t>
            </a:fld>
            <a:endParaRPr lang="en-US" dirty="0"/>
          </a:p>
        </p:txBody>
      </p:sp>
    </p:spTree>
    <p:extLst>
      <p:ext uri="{BB962C8B-B14F-4D97-AF65-F5344CB8AC3E}">
        <p14:creationId xmlns:p14="http://schemas.microsoft.com/office/powerpoint/2010/main" val="25381790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Different</a:t>
            </a:r>
            <a:r>
              <a:rPr lang="en-US" baseline="0" dirty="0"/>
              <a:t> types of ramps can be used to allow birds and other small animals to climb out of water troughs and tanks.</a:t>
            </a:r>
            <a:endParaRPr lang="en-US" dirty="0"/>
          </a:p>
        </p:txBody>
      </p:sp>
      <p:sp>
        <p:nvSpPr>
          <p:cNvPr id="4" name="Slide Number Placeholder 3"/>
          <p:cNvSpPr>
            <a:spLocks noGrp="1"/>
          </p:cNvSpPr>
          <p:nvPr>
            <p:ph type="sldNum" sz="quarter" idx="10"/>
          </p:nvPr>
        </p:nvSpPr>
        <p:spPr/>
        <p:txBody>
          <a:bodyPr/>
          <a:lstStyle/>
          <a:p>
            <a:fld id="{7F049E60-F9EA-43F4-8C61-9DA203B0AF75}" type="slidenum">
              <a:rPr lang="en-US" smtClean="0"/>
              <a:t>24</a:t>
            </a:fld>
            <a:endParaRPr lang="en-US" dirty="0"/>
          </a:p>
        </p:txBody>
      </p:sp>
    </p:spTree>
    <p:extLst>
      <p:ext uri="{BB962C8B-B14F-4D97-AF65-F5344CB8AC3E}">
        <p14:creationId xmlns:p14="http://schemas.microsoft.com/office/powerpoint/2010/main" val="25381790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Deer, antelope and game birds are among the wildlife that use the water guzzler. </a:t>
            </a:r>
            <a:r>
              <a:rPr lang="en-US" dirty="0"/>
              <a:t>Different</a:t>
            </a:r>
            <a:r>
              <a:rPr lang="en-US" baseline="0" dirty="0"/>
              <a:t> types of ramps can be used to allow birds and other small animals to climb out of water troughs and tanks. </a:t>
            </a:r>
            <a:endParaRPr lang="en-US" dirty="0"/>
          </a:p>
        </p:txBody>
      </p:sp>
      <p:sp>
        <p:nvSpPr>
          <p:cNvPr id="4" name="Slide Number Placeholder 3"/>
          <p:cNvSpPr>
            <a:spLocks noGrp="1"/>
          </p:cNvSpPr>
          <p:nvPr>
            <p:ph type="sldNum" sz="quarter" idx="10"/>
          </p:nvPr>
        </p:nvSpPr>
        <p:spPr/>
        <p:txBody>
          <a:bodyPr/>
          <a:lstStyle/>
          <a:p>
            <a:fld id="{7F049E60-F9EA-43F4-8C61-9DA203B0AF75}" type="slidenum">
              <a:rPr lang="en-US" smtClean="0"/>
              <a:t>25</a:t>
            </a:fld>
            <a:endParaRPr lang="en-US" dirty="0"/>
          </a:p>
        </p:txBody>
      </p:sp>
    </p:spTree>
    <p:extLst>
      <p:ext uri="{BB962C8B-B14F-4D97-AF65-F5344CB8AC3E}">
        <p14:creationId xmlns:p14="http://schemas.microsoft.com/office/powerpoint/2010/main" val="25381790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students, “Why would</a:t>
            </a:r>
            <a:r>
              <a:rPr lang="en-US" baseline="0" dirty="0"/>
              <a:t> these covers be helpful for wildlife?”</a:t>
            </a:r>
          </a:p>
          <a:p>
            <a:endParaRPr lang="en-US" dirty="0"/>
          </a:p>
          <a:p>
            <a:r>
              <a:rPr lang="en-US" dirty="0"/>
              <a:t>Click</a:t>
            </a:r>
            <a:r>
              <a:rPr lang="en-US" baseline="0" dirty="0"/>
              <a:t> to show bird at bottom of pipe. </a:t>
            </a:r>
            <a:r>
              <a:rPr lang="en-US" dirty="0"/>
              <a:t>Covering open pipes keeps </a:t>
            </a:r>
            <a:r>
              <a:rPr lang="en-US" baseline="0" dirty="0"/>
              <a:t>birds and other small animals from going in and getting trapped.</a:t>
            </a:r>
            <a:endParaRPr lang="en-US" dirty="0"/>
          </a:p>
        </p:txBody>
      </p:sp>
      <p:sp>
        <p:nvSpPr>
          <p:cNvPr id="4" name="Slide Number Placeholder 3"/>
          <p:cNvSpPr>
            <a:spLocks noGrp="1"/>
          </p:cNvSpPr>
          <p:nvPr>
            <p:ph type="sldNum" sz="quarter" idx="10"/>
          </p:nvPr>
        </p:nvSpPr>
        <p:spPr/>
        <p:txBody>
          <a:bodyPr/>
          <a:lstStyle/>
          <a:p>
            <a:fld id="{7F049E60-F9EA-43F4-8C61-9DA203B0AF75}" type="slidenum">
              <a:rPr lang="en-US" smtClean="0"/>
              <a:t>26</a:t>
            </a:fld>
            <a:endParaRPr lang="en-US" dirty="0"/>
          </a:p>
        </p:txBody>
      </p:sp>
    </p:spTree>
    <p:extLst>
      <p:ext uri="{BB962C8B-B14F-4D97-AF65-F5344CB8AC3E}">
        <p14:creationId xmlns:p14="http://schemas.microsoft.com/office/powerpoint/2010/main" val="25381790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Human</a:t>
            </a:r>
            <a:r>
              <a:rPr lang="en-US" baseline="0" dirty="0"/>
              <a:t> f</a:t>
            </a:r>
            <a:r>
              <a:rPr lang="en-US" dirty="0"/>
              <a:t>ire suppression has helped juniper take</a:t>
            </a:r>
            <a:r>
              <a:rPr lang="en-US" baseline="0" dirty="0"/>
              <a:t> over sagebrush ecosystem areas. Why is this a problem?</a:t>
            </a:r>
            <a:endParaRPr lang="en-US" dirty="0"/>
          </a:p>
        </p:txBody>
      </p:sp>
      <p:sp>
        <p:nvSpPr>
          <p:cNvPr id="4" name="Slide Number Placeholder 3"/>
          <p:cNvSpPr>
            <a:spLocks noGrp="1"/>
          </p:cNvSpPr>
          <p:nvPr>
            <p:ph type="sldNum" sz="quarter" idx="10"/>
          </p:nvPr>
        </p:nvSpPr>
        <p:spPr/>
        <p:txBody>
          <a:bodyPr/>
          <a:lstStyle/>
          <a:p>
            <a:fld id="{7F049E60-F9EA-43F4-8C61-9DA203B0AF75}" type="slidenum">
              <a:rPr lang="en-US" smtClean="0"/>
              <a:t>27</a:t>
            </a:fld>
            <a:endParaRPr lang="en-US" dirty="0"/>
          </a:p>
        </p:txBody>
      </p:sp>
    </p:spTree>
    <p:extLst>
      <p:ext uri="{BB962C8B-B14F-4D97-AF65-F5344CB8AC3E}">
        <p14:creationId xmlns:p14="http://schemas.microsoft.com/office/powerpoint/2010/main" val="32503112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Conifer succession is trouble for livestock and sage</a:t>
            </a:r>
            <a:r>
              <a:rPr lang="en-US" sz="1200" b="0" i="0" kern="1200" baseline="0" dirty="0">
                <a:solidFill>
                  <a:schemeClr val="tx1"/>
                </a:solidFill>
                <a:effectLst/>
                <a:latin typeface="+mn-lt"/>
                <a:ea typeface="+mn-ea"/>
                <a:cs typeface="+mn-cs"/>
              </a:rPr>
              <a:t>-grouse. </a:t>
            </a:r>
            <a:r>
              <a:rPr lang="en-US" sz="1200" b="0" i="0" kern="1200" dirty="0">
                <a:solidFill>
                  <a:schemeClr val="tx1"/>
                </a:solidFill>
                <a:effectLst/>
                <a:latin typeface="+mn-lt"/>
                <a:ea typeface="+mn-ea"/>
                <a:cs typeface="+mn-cs"/>
              </a:rPr>
              <a:t>Taking out the trees invites sage-grouse and other wildlife to return to their habitat.</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Juniper removal can also recharge historic springs that had vanished, because the conifers use so much of the water.</a:t>
            </a:r>
          </a:p>
        </p:txBody>
      </p:sp>
      <p:sp>
        <p:nvSpPr>
          <p:cNvPr id="4" name="Slide Number Placeholder 3"/>
          <p:cNvSpPr>
            <a:spLocks noGrp="1"/>
          </p:cNvSpPr>
          <p:nvPr>
            <p:ph type="sldNum" sz="quarter" idx="10"/>
          </p:nvPr>
        </p:nvSpPr>
        <p:spPr/>
        <p:txBody>
          <a:bodyPr/>
          <a:lstStyle/>
          <a:p>
            <a:fld id="{7F049E60-F9EA-43F4-8C61-9DA203B0AF75}" type="slidenum">
              <a:rPr lang="en-US" smtClean="0"/>
              <a:t>28</a:t>
            </a:fld>
            <a:endParaRPr lang="en-US" dirty="0"/>
          </a:p>
        </p:txBody>
      </p:sp>
    </p:spTree>
    <p:extLst>
      <p:ext uri="{BB962C8B-B14F-4D97-AF65-F5344CB8AC3E}">
        <p14:creationId xmlns:p14="http://schemas.microsoft.com/office/powerpoint/2010/main" val="29164456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Private land programs</a:t>
            </a:r>
            <a:r>
              <a:rPr lang="en-US" baseline="0" dirty="0"/>
              <a:t> like c</a:t>
            </a:r>
            <a:r>
              <a:rPr lang="en-US" dirty="0"/>
              <a:t>onservation</a:t>
            </a:r>
            <a:r>
              <a:rPr lang="en-US" baseline="0" dirty="0"/>
              <a:t> agreements give piece of mind to ranchers who want to pass on a legacy of big open country that’s vital to a thriving livestock industry in the West, as well as the future of sage-grouse and other wildlife.</a:t>
            </a:r>
          </a:p>
        </p:txBody>
      </p:sp>
      <p:sp>
        <p:nvSpPr>
          <p:cNvPr id="4" name="Slide Number Placeholder 3"/>
          <p:cNvSpPr>
            <a:spLocks noGrp="1"/>
          </p:cNvSpPr>
          <p:nvPr>
            <p:ph type="sldNum" sz="quarter" idx="10"/>
          </p:nvPr>
        </p:nvSpPr>
        <p:spPr/>
        <p:txBody>
          <a:bodyPr/>
          <a:lstStyle/>
          <a:p>
            <a:fld id="{7F049E60-F9EA-43F4-8C61-9DA203B0AF75}" type="slidenum">
              <a:rPr lang="en-US" smtClean="0"/>
              <a:t>29</a:t>
            </a:fld>
            <a:endParaRPr lang="en-US" dirty="0"/>
          </a:p>
        </p:txBody>
      </p:sp>
    </p:spTree>
    <p:extLst>
      <p:ext uri="{BB962C8B-B14F-4D97-AF65-F5344CB8AC3E}">
        <p14:creationId xmlns:p14="http://schemas.microsoft.com/office/powerpoint/2010/main" val="29164456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Woven-wire fencing is</a:t>
            </a:r>
            <a:r>
              <a:rPr lang="en-US" baseline="0" dirty="0">
                <a:latin typeface="Arial" panose="020B0604020202020204" pitchFamily="34" charset="0"/>
                <a:cs typeface="Arial" panose="020B0604020202020204" pitchFamily="34" charset="0"/>
              </a:rPr>
              <a:t> the m</a:t>
            </a:r>
            <a:r>
              <a:rPr lang="en-US" dirty="0">
                <a:latin typeface="Arial" panose="020B0604020202020204" pitchFamily="34" charset="0"/>
                <a:cs typeface="Arial" panose="020B0604020202020204" pitchFamily="34" charset="0"/>
              </a:rPr>
              <a:t>ost lethal to wildlife, especially if barbed</a:t>
            </a:r>
            <a:r>
              <a:rPr lang="en-US" baseline="0" dirty="0">
                <a:latin typeface="Arial" panose="020B0604020202020204" pitchFamily="34" charset="0"/>
                <a:cs typeface="Arial" panose="020B0604020202020204" pitchFamily="34" charset="0"/>
              </a:rPr>
              <a:t> at the top.</a:t>
            </a:r>
          </a:p>
          <a:p>
            <a:endParaRPr lang="en-US" baseline="0" dirty="0">
              <a:latin typeface="Arial" panose="020B0604020202020204" pitchFamily="34" charset="0"/>
              <a:cs typeface="Arial" panose="020B0604020202020204" pitchFamily="34" charset="0"/>
            </a:endParaRPr>
          </a:p>
          <a:p>
            <a:r>
              <a:rPr lang="en-US" sz="1200" b="0" i="0" kern="1200" dirty="0">
                <a:solidFill>
                  <a:schemeClr val="tx1"/>
                </a:solidFill>
                <a:effectLst/>
                <a:latin typeface="+mn-lt"/>
                <a:ea typeface="+mn-ea"/>
                <a:cs typeface="+mn-cs"/>
              </a:rPr>
              <a:t>Photo Credit: Katie </a:t>
            </a:r>
            <a:r>
              <a:rPr lang="en-US" sz="1200" b="0" i="0" kern="1200" dirty="0" err="1">
                <a:solidFill>
                  <a:schemeClr val="tx1"/>
                </a:solidFill>
                <a:effectLst/>
                <a:latin typeface="+mn-lt"/>
                <a:ea typeface="+mn-ea"/>
                <a:cs typeface="+mn-cs"/>
              </a:rPr>
              <a:t>Theule</a:t>
            </a:r>
            <a:r>
              <a:rPr lang="en-US" sz="1200" b="0" i="0" kern="1200" dirty="0">
                <a:solidFill>
                  <a:schemeClr val="tx1"/>
                </a:solidFill>
                <a:effectLst/>
                <a:latin typeface="+mn-lt"/>
                <a:ea typeface="+mn-ea"/>
                <a:cs typeface="+mn-cs"/>
              </a:rPr>
              <a:t>, USFWS</a:t>
            </a:r>
          </a:p>
          <a:p>
            <a:endParaRPr lang="en-US" baseline="0" dirty="0">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Source: “Fencing with Wildlife in Mind.” Colorado Parks &amp; Wildlife. http://cpw.state.co.us/Documents/LandWater/PrivateLandPrograms/FencingWithWildlifeInMind.pdf#search=fencing%20with%20wildlife%20in%20mind</a:t>
            </a:r>
            <a:endParaRPr lang="en-US" dirty="0"/>
          </a:p>
          <a:p>
            <a:endParaRPr lang="en-US" dirty="0"/>
          </a:p>
        </p:txBody>
      </p:sp>
      <p:sp>
        <p:nvSpPr>
          <p:cNvPr id="4" name="Slide Number Placeholder 3"/>
          <p:cNvSpPr>
            <a:spLocks noGrp="1"/>
          </p:cNvSpPr>
          <p:nvPr>
            <p:ph type="sldNum" sz="quarter" idx="10"/>
          </p:nvPr>
        </p:nvSpPr>
        <p:spPr/>
        <p:txBody>
          <a:bodyPr/>
          <a:lstStyle/>
          <a:p>
            <a:fld id="{7F049E60-F9EA-43F4-8C61-9DA203B0AF75}" type="slidenum">
              <a:rPr lang="en-US" smtClean="0"/>
              <a:t>3</a:t>
            </a:fld>
            <a:endParaRPr lang="en-US" dirty="0"/>
          </a:p>
        </p:txBody>
      </p:sp>
    </p:spTree>
    <p:extLst>
      <p:ext uri="{BB962C8B-B14F-4D97-AF65-F5344CB8AC3E}">
        <p14:creationId xmlns:p14="http://schemas.microsoft.com/office/powerpoint/2010/main" val="25381790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credit: Katie </a:t>
            </a:r>
            <a:r>
              <a:rPr lang="en-US" dirty="0" err="1"/>
              <a:t>Theule</a:t>
            </a:r>
            <a:r>
              <a:rPr lang="en-US" dirty="0"/>
              <a:t>/USFWS</a:t>
            </a:r>
          </a:p>
        </p:txBody>
      </p:sp>
      <p:sp>
        <p:nvSpPr>
          <p:cNvPr id="4" name="Slide Number Placeholder 3"/>
          <p:cNvSpPr>
            <a:spLocks noGrp="1"/>
          </p:cNvSpPr>
          <p:nvPr>
            <p:ph type="sldNum" sz="quarter" idx="10"/>
          </p:nvPr>
        </p:nvSpPr>
        <p:spPr/>
        <p:txBody>
          <a:bodyPr/>
          <a:lstStyle/>
          <a:p>
            <a:fld id="{7F049E60-F9EA-43F4-8C61-9DA203B0AF75}" type="slidenum">
              <a:rPr lang="en-US" smtClean="0"/>
              <a:t>30</a:t>
            </a:fld>
            <a:endParaRPr lang="en-US" dirty="0"/>
          </a:p>
        </p:txBody>
      </p:sp>
    </p:spTree>
    <p:extLst>
      <p:ext uri="{BB962C8B-B14F-4D97-AF65-F5344CB8AC3E}">
        <p14:creationId xmlns:p14="http://schemas.microsoft.com/office/powerpoint/2010/main" val="32503112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visual</a:t>
            </a:r>
            <a:r>
              <a:rPr lang="en-US" baseline="0" dirty="0"/>
              <a:t> representation of a </a:t>
            </a:r>
            <a:r>
              <a:rPr lang="en-US" dirty="0"/>
              <a:t>restoration plan created</a:t>
            </a:r>
            <a:r>
              <a:rPr lang="en-US" baseline="0" dirty="0"/>
              <a:t> by students in Idaho through a program supported by 4-H and the Idaho Rangeland Resource Commission.</a:t>
            </a:r>
            <a:endParaRPr lang="en-US" dirty="0"/>
          </a:p>
        </p:txBody>
      </p:sp>
      <p:sp>
        <p:nvSpPr>
          <p:cNvPr id="4" name="Slide Number Placeholder 3"/>
          <p:cNvSpPr>
            <a:spLocks noGrp="1"/>
          </p:cNvSpPr>
          <p:nvPr>
            <p:ph type="sldNum" sz="quarter" idx="10"/>
          </p:nvPr>
        </p:nvSpPr>
        <p:spPr/>
        <p:txBody>
          <a:bodyPr/>
          <a:lstStyle/>
          <a:p>
            <a:fld id="{7F049E60-F9EA-43F4-8C61-9DA203B0AF75}" type="slidenum">
              <a:rPr lang="en-US" smtClean="0"/>
              <a:t>31</a:t>
            </a:fld>
            <a:endParaRPr lang="en-US" dirty="0"/>
          </a:p>
        </p:txBody>
      </p:sp>
    </p:spTree>
    <p:extLst>
      <p:ext uri="{BB962C8B-B14F-4D97-AF65-F5344CB8AC3E}">
        <p14:creationId xmlns:p14="http://schemas.microsoft.com/office/powerpoint/2010/main" val="29164456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credit:</a:t>
            </a:r>
          </a:p>
          <a:p>
            <a:r>
              <a:rPr lang="en-US" dirty="0"/>
              <a:t>Ken Miracle,</a:t>
            </a:r>
            <a:r>
              <a:rPr lang="en-US" baseline="0" dirty="0"/>
              <a:t> </a:t>
            </a:r>
            <a:r>
              <a:rPr lang="en-US" dirty="0"/>
              <a:t>Sage Grouse Initiative: http://www.sagegrouseinitiative.com/news-media/photo-video-gallery/</a:t>
            </a:r>
          </a:p>
        </p:txBody>
      </p:sp>
      <p:sp>
        <p:nvSpPr>
          <p:cNvPr id="4" name="Slide Number Placeholder 3"/>
          <p:cNvSpPr>
            <a:spLocks noGrp="1"/>
          </p:cNvSpPr>
          <p:nvPr>
            <p:ph type="sldNum" sz="quarter" idx="10"/>
          </p:nvPr>
        </p:nvSpPr>
        <p:spPr/>
        <p:txBody>
          <a:bodyPr/>
          <a:lstStyle/>
          <a:p>
            <a:fld id="{7F049E60-F9EA-43F4-8C61-9DA203B0AF75}" type="slidenum">
              <a:rPr lang="en-US" smtClean="0"/>
              <a:t>32</a:t>
            </a:fld>
            <a:endParaRPr lang="en-US" dirty="0"/>
          </a:p>
        </p:txBody>
      </p:sp>
    </p:spTree>
    <p:extLst>
      <p:ext uri="{BB962C8B-B14F-4D97-AF65-F5344CB8AC3E}">
        <p14:creationId xmlns:p14="http://schemas.microsoft.com/office/powerpoint/2010/main" val="32503112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049E60-F9EA-43F4-8C61-9DA203B0AF75}" type="slidenum">
              <a:rPr lang="en-US" smtClean="0"/>
              <a:t>4</a:t>
            </a:fld>
            <a:endParaRPr lang="en-US" dirty="0"/>
          </a:p>
        </p:txBody>
      </p:sp>
    </p:spTree>
    <p:extLst>
      <p:ext uri="{BB962C8B-B14F-4D97-AF65-F5344CB8AC3E}">
        <p14:creationId xmlns:p14="http://schemas.microsoft.com/office/powerpoint/2010/main" val="25381790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latin typeface="Arial" panose="020B0604020202020204" pitchFamily="34" charset="0"/>
                <a:cs typeface="Arial" panose="020B0604020202020204" pitchFamily="34" charset="0"/>
              </a:rPr>
              <a:t>Ask students</a:t>
            </a:r>
            <a:r>
              <a:rPr lang="en-US" i="0" baseline="0" dirty="0">
                <a:latin typeface="Arial" panose="020B0604020202020204" pitchFamily="34" charset="0"/>
                <a:cs typeface="Arial" panose="020B0604020202020204" pitchFamily="34" charset="0"/>
              </a:rPr>
              <a:t> to think about why wildlife-friendly fencing is constructed this way. Tell them:</a:t>
            </a:r>
          </a:p>
          <a:p>
            <a:endParaRPr lang="en-US" i="0" dirty="0">
              <a:latin typeface="Arial" panose="020B0604020202020204" pitchFamily="34" charset="0"/>
              <a:cs typeface="Arial" panose="020B0604020202020204" pitchFamily="34" charset="0"/>
            </a:endParaRPr>
          </a:p>
          <a:p>
            <a:r>
              <a:rPr lang="en-US" i="0" dirty="0">
                <a:latin typeface="Arial" panose="020B0604020202020204" pitchFamily="34" charset="0"/>
                <a:cs typeface="Arial" panose="020B0604020202020204" pitchFamily="34" charset="0"/>
              </a:rPr>
              <a:t>Wildlife-friendly fencing is “</a:t>
            </a:r>
            <a:r>
              <a:rPr lang="en-US" sz="1200" b="0" i="0" kern="1200" dirty="0">
                <a:solidFill>
                  <a:schemeClr val="tx1"/>
                </a:solidFill>
                <a:effectLst/>
                <a:latin typeface="+mn-lt"/>
                <a:ea typeface="+mn-ea"/>
                <a:cs typeface="+mn-cs"/>
              </a:rPr>
              <a:t>42 inches high. There is a 12-inch gap between the top wire and second wire to prevent deer or elk from getting their feet caught as they jump over. The bottom wire is smooth, 16 inches above the ground surface, to allow pronghorn and other wildlife to crawl underneath without getting hurt by sharp barbs” (“A</a:t>
            </a:r>
            <a:r>
              <a:rPr lang="en-US" sz="1200" b="0" i="0" kern="1200" baseline="0" dirty="0">
                <a:solidFill>
                  <a:schemeClr val="tx1"/>
                </a:solidFill>
                <a:effectLst/>
                <a:latin typeface="+mn-lt"/>
                <a:ea typeface="+mn-ea"/>
                <a:cs typeface="+mn-cs"/>
              </a:rPr>
              <a:t> Landowner’s Guide”).</a:t>
            </a:r>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Sources:</a:t>
            </a:r>
            <a:endParaRPr lang="en-US" sz="1200" b="0" i="0" kern="1200" baseline="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Landowner’s Guide to Fences and Wildlife: Practical Tips to Make Your Fences Wildlife Friendly.” The Sage-Grouse Initiative. http://www.sagegrouseinitiative.com/wp-content/uploads/2013/07/Wyo_FenceGuide.pdf</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“Dawn Nottingham: Colorado rancher improves sage grouse habitat with juniper control, wildlife-friendly fencing near Dinosaur National Monument.” Sage-Grouse Initiative. http://www.sagegrouseinitiative.com/dawn-nottingham-colorado-rancher-improves-sage-grouse-habitat-juniper-control-wildlife-friendly-fencing-near-dinosaur-national-monument</a:t>
            </a:r>
            <a:endParaRPr lang="en-US" i="0" dirty="0"/>
          </a:p>
        </p:txBody>
      </p:sp>
      <p:sp>
        <p:nvSpPr>
          <p:cNvPr id="4" name="Slide Number Placeholder 3"/>
          <p:cNvSpPr>
            <a:spLocks noGrp="1"/>
          </p:cNvSpPr>
          <p:nvPr>
            <p:ph type="sldNum" sz="quarter" idx="10"/>
          </p:nvPr>
        </p:nvSpPr>
        <p:spPr/>
        <p:txBody>
          <a:bodyPr/>
          <a:lstStyle/>
          <a:p>
            <a:fld id="{7F049E60-F9EA-43F4-8C61-9DA203B0AF75}" type="slidenum">
              <a:rPr lang="en-US" smtClean="0"/>
              <a:t>5</a:t>
            </a:fld>
            <a:endParaRPr lang="en-US" dirty="0"/>
          </a:p>
        </p:txBody>
      </p:sp>
    </p:spTree>
    <p:extLst>
      <p:ext uri="{BB962C8B-B14F-4D97-AF65-F5344CB8AC3E}">
        <p14:creationId xmlns:p14="http://schemas.microsoft.com/office/powerpoint/2010/main" val="25381790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These fences save wildlife,</a:t>
            </a:r>
            <a:r>
              <a:rPr lang="en-US" baseline="0" dirty="0"/>
              <a:t> such as the pronghorn shown here in heavy snow. They can jump over it or crawl under it.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Source: “Fencing with Wildlife in Mind.” Colorado Parks &amp; Wildlife. http://cpw.state.co.us/Documents/LandWater/PrivateLandPrograms/FencingWithWildlifeInMind.pdf#search=fencing%20with%20wildlife%20in%20mind</a:t>
            </a:r>
            <a:endParaRPr lang="en-US" dirty="0"/>
          </a:p>
          <a:p>
            <a:endParaRPr lang="en-US" dirty="0"/>
          </a:p>
        </p:txBody>
      </p:sp>
      <p:sp>
        <p:nvSpPr>
          <p:cNvPr id="4" name="Slide Number Placeholder 3"/>
          <p:cNvSpPr>
            <a:spLocks noGrp="1"/>
          </p:cNvSpPr>
          <p:nvPr>
            <p:ph type="sldNum" sz="quarter" idx="10"/>
          </p:nvPr>
        </p:nvSpPr>
        <p:spPr/>
        <p:txBody>
          <a:bodyPr/>
          <a:lstStyle/>
          <a:p>
            <a:fld id="{7F049E60-F9EA-43F4-8C61-9DA203B0AF75}" type="slidenum">
              <a:rPr lang="en-US" smtClean="0"/>
              <a:t>6</a:t>
            </a:fld>
            <a:endParaRPr lang="en-US" dirty="0"/>
          </a:p>
        </p:txBody>
      </p:sp>
    </p:spTree>
    <p:extLst>
      <p:ext uri="{BB962C8B-B14F-4D97-AF65-F5344CB8AC3E}">
        <p14:creationId xmlns:p14="http://schemas.microsoft.com/office/powerpoint/2010/main" val="2916445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PVC (plastic) cover on the top wire, flagging, reflectors, and top rails</a:t>
            </a:r>
            <a:r>
              <a:rPr lang="en-US" baseline="0" dirty="0"/>
              <a:t> all increase visibility of fences. High visibility wire is another option.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Source: “Fencing with Wildlife in Mind.” Colorado Parks &amp; Wildlife. http://cpw.state.co.us/Documents/LandWater/PrivateLandPrograms/FencingWithWildlifeInMind.pdf#search=fencing%20with%20wildlife%20in%20mind</a:t>
            </a:r>
            <a:endParaRPr lang="en-US" dirty="0"/>
          </a:p>
          <a:p>
            <a:endParaRPr lang="en-US" dirty="0"/>
          </a:p>
        </p:txBody>
      </p:sp>
      <p:sp>
        <p:nvSpPr>
          <p:cNvPr id="4" name="Slide Number Placeholder 3"/>
          <p:cNvSpPr>
            <a:spLocks noGrp="1"/>
          </p:cNvSpPr>
          <p:nvPr>
            <p:ph type="sldNum" sz="quarter" idx="10"/>
          </p:nvPr>
        </p:nvSpPr>
        <p:spPr/>
        <p:txBody>
          <a:bodyPr/>
          <a:lstStyle/>
          <a:p>
            <a:fld id="{7F049E60-F9EA-43F4-8C61-9DA203B0AF75}" type="slidenum">
              <a:rPr lang="en-US" smtClean="0"/>
              <a:t>7</a:t>
            </a:fld>
            <a:endParaRPr lang="en-US" dirty="0"/>
          </a:p>
        </p:txBody>
      </p:sp>
    </p:spTree>
    <p:extLst>
      <p:ext uri="{BB962C8B-B14F-4D97-AF65-F5344CB8AC3E}">
        <p14:creationId xmlns:p14="http://schemas.microsoft.com/office/powerpoint/2010/main" val="29164456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Covering wire with a rounded rail is preferable as it sheds snow more easily. Heavy snow buildup can sometimes deter elk and deer from crossing. </a:t>
            </a: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Source: “A Landowner’s Guide to Fences and Wildlife: Practical Tips to Make Your Fences Wildlife Friendly.” The Sage-Grouse Initiative. http://www.sagegrouseinitiative.com/wp-content/uploads/2013/07/Wyo_FenceGuide.pdf</a:t>
            </a:r>
            <a:endParaRPr lang="en-US" dirty="0"/>
          </a:p>
        </p:txBody>
      </p:sp>
      <p:sp>
        <p:nvSpPr>
          <p:cNvPr id="4" name="Slide Number Placeholder 3"/>
          <p:cNvSpPr>
            <a:spLocks noGrp="1"/>
          </p:cNvSpPr>
          <p:nvPr>
            <p:ph type="sldNum" sz="quarter" idx="10"/>
          </p:nvPr>
        </p:nvSpPr>
        <p:spPr/>
        <p:txBody>
          <a:bodyPr/>
          <a:lstStyle/>
          <a:p>
            <a:fld id="{7F049E60-F9EA-43F4-8C61-9DA203B0AF75}" type="slidenum">
              <a:rPr lang="en-US" smtClean="0"/>
              <a:t>8</a:t>
            </a:fld>
            <a:endParaRPr lang="en-US" dirty="0"/>
          </a:p>
        </p:txBody>
      </p:sp>
    </p:spTree>
    <p:extLst>
      <p:ext uri="{BB962C8B-B14F-4D97-AF65-F5344CB8AC3E}">
        <p14:creationId xmlns:p14="http://schemas.microsoft.com/office/powerpoint/2010/main" val="29164456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Ask students: What is the student</a:t>
            </a:r>
            <a:r>
              <a:rPr lang="en-US" sz="1200" b="0" i="0" kern="1200" baseline="0" dirty="0">
                <a:solidFill>
                  <a:schemeClr val="tx1"/>
                </a:solidFill>
                <a:effectLst/>
                <a:latin typeface="+mn-lt"/>
                <a:ea typeface="+mn-ea"/>
                <a:cs typeface="+mn-cs"/>
              </a:rPr>
              <a:t> doing in this picture and why?</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Answer: Adding reflectors to the barbed wire fence so that it can be more easily seen by sage-grouse and other wildlife. </a:t>
            </a:r>
            <a:r>
              <a:rPr lang="en-US" sz="1200" i="0" kern="1200" dirty="0">
                <a:solidFill>
                  <a:schemeClr val="tx1"/>
                </a:solidFill>
                <a:effectLst/>
                <a:latin typeface="+mn-lt"/>
                <a:ea typeface="+mn-ea"/>
                <a:cs typeface="+mn-cs"/>
              </a:rPr>
              <a:t>Reflective markers on wire fencing:</a:t>
            </a:r>
          </a:p>
          <a:p>
            <a:pPr marL="628650" lvl="1" indent="-171450">
              <a:buFont typeface="Arial" panose="020B0604020202020204" pitchFamily="34" charset="0"/>
              <a:buChar char="•"/>
            </a:pPr>
            <a:r>
              <a:rPr lang="en-US" sz="1200" i="0" kern="1200" dirty="0">
                <a:solidFill>
                  <a:schemeClr val="tx1"/>
                </a:solidFill>
                <a:effectLst/>
                <a:latin typeface="+mn-lt"/>
                <a:ea typeface="+mn-ea"/>
                <a:cs typeface="+mn-cs"/>
              </a:rPr>
              <a:t>Makes fencing more visible to sage-grouse and other low-flying bird species like owls, as well as running animals</a:t>
            </a:r>
            <a:endParaRPr lang="en-US" sz="1400" i="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i="0" kern="1200" dirty="0">
                <a:solidFill>
                  <a:schemeClr val="tx1"/>
                </a:solidFill>
                <a:effectLst/>
                <a:latin typeface="+mn-lt"/>
                <a:ea typeface="+mn-ea"/>
                <a:cs typeface="+mn-cs"/>
              </a:rPr>
              <a:t>Most important in areas with a lot of sage-grouse, such as within 1.2 miles of a </a:t>
            </a:r>
            <a:r>
              <a:rPr lang="en-US" sz="1200" i="0" kern="1200" dirty="0" err="1">
                <a:solidFill>
                  <a:schemeClr val="tx1"/>
                </a:solidFill>
                <a:effectLst/>
                <a:latin typeface="+mn-lt"/>
                <a:ea typeface="+mn-ea"/>
                <a:cs typeface="+mn-cs"/>
              </a:rPr>
              <a:t>lek</a:t>
            </a:r>
            <a:r>
              <a:rPr lang="en-US" sz="1200" i="0" kern="1200" dirty="0">
                <a:solidFill>
                  <a:schemeClr val="tx1"/>
                </a:solidFill>
                <a:effectLst/>
                <a:latin typeface="+mn-lt"/>
                <a:ea typeface="+mn-ea"/>
                <a:cs typeface="+mn-cs"/>
              </a:rPr>
              <a:t> and in wintering habitat</a:t>
            </a:r>
            <a:endParaRPr lang="en-US" sz="1400" i="0" kern="1200" dirty="0">
              <a:solidFill>
                <a:schemeClr val="tx1"/>
              </a:solidFill>
              <a:effectLst/>
              <a:latin typeface="+mn-lt"/>
              <a:ea typeface="+mn-ea"/>
              <a:cs typeface="+mn-cs"/>
            </a:endParaRPr>
          </a:p>
          <a:p>
            <a:endParaRPr lang="en-US" sz="1200" u="sng" kern="1200" baseline="0" dirty="0">
              <a:solidFill>
                <a:schemeClr val="tx1"/>
              </a:solidFill>
              <a:effectLst/>
              <a:latin typeface="+mn-lt"/>
              <a:ea typeface="+mn-ea"/>
              <a:cs typeface="+mn-cs"/>
            </a:endParaRPr>
          </a:p>
          <a:p>
            <a:endParaRPr lang="en-US" sz="1200" kern="1200" baseline="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Livestock fences are very important tools used in the management of rangelands.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In properly designed grazing systems, fences are used to assure rangeland plants have adequate grazing and rest.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vast majority of fences do not present problems for sage-grouse; however, sections of fence located in areas of sage-grouse concentrations can cause fence collisions or provide hunting raptors a place to perch.</a:t>
            </a:r>
          </a:p>
          <a:p>
            <a:endParaRPr lang="en-US" dirty="0"/>
          </a:p>
          <a:p>
            <a:endParaRPr lang="en-US" dirty="0"/>
          </a:p>
        </p:txBody>
      </p:sp>
      <p:sp>
        <p:nvSpPr>
          <p:cNvPr id="4" name="Slide Number Placeholder 3"/>
          <p:cNvSpPr>
            <a:spLocks noGrp="1"/>
          </p:cNvSpPr>
          <p:nvPr>
            <p:ph type="sldNum" sz="quarter" idx="10"/>
          </p:nvPr>
        </p:nvSpPr>
        <p:spPr/>
        <p:txBody>
          <a:bodyPr/>
          <a:lstStyle/>
          <a:p>
            <a:fld id="{7F049E60-F9EA-43F4-8C61-9DA203B0AF75}" type="slidenum">
              <a:rPr lang="en-US" smtClean="0"/>
              <a:t>9</a:t>
            </a:fld>
            <a:endParaRPr lang="en-US" dirty="0"/>
          </a:p>
        </p:txBody>
      </p:sp>
    </p:spTree>
    <p:extLst>
      <p:ext uri="{BB962C8B-B14F-4D97-AF65-F5344CB8AC3E}">
        <p14:creationId xmlns:p14="http://schemas.microsoft.com/office/powerpoint/2010/main" val="25381790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31B767C-8B29-43CD-A71D-E2052ADB1AAF}" type="datetimeFigureOut">
              <a:rPr lang="en-US" smtClean="0"/>
              <a:t>4/18/2018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3036584-AEF2-4E9C-A3D2-0587B55E8E9A}" type="slidenum">
              <a:rPr lang="en-US" smtClean="0"/>
              <a:t>‹#›</a:t>
            </a:fld>
            <a:endParaRPr lang="en-US" dirty="0"/>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200" y="381000"/>
            <a:ext cx="1097280" cy="566928"/>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31B767C-8B29-43CD-A71D-E2052ADB1AAF}" type="datetimeFigureOut">
              <a:rPr lang="en-US" smtClean="0"/>
              <a:t>4/18/2018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3036584-AEF2-4E9C-A3D2-0587B55E8E9A}"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31B767C-8B29-43CD-A71D-E2052ADB1AAF}" type="datetimeFigureOut">
              <a:rPr lang="en-US" smtClean="0"/>
              <a:t>4/18/2018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3036584-AEF2-4E9C-A3D2-0587B55E8E9A}"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31B767C-8B29-43CD-A71D-E2052ADB1AAF}" type="datetimeFigureOut">
              <a:rPr lang="en-US" smtClean="0"/>
              <a:t>4/18/2018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3036584-AEF2-4E9C-A3D2-0587B55E8E9A}"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31B767C-8B29-43CD-A71D-E2052ADB1AAF}" type="datetimeFigureOut">
              <a:rPr lang="en-US" smtClean="0"/>
              <a:t>4/18/2018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3036584-AEF2-4E9C-A3D2-0587B55E8E9A}" type="slidenum">
              <a:rPr lang="en-US" smtClean="0"/>
              <a:t>‹#›</a:t>
            </a:fld>
            <a:endParaRPr lang="en-US" dirty="0"/>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31B767C-8B29-43CD-A71D-E2052ADB1AAF}" type="datetimeFigureOut">
              <a:rPr lang="en-US" smtClean="0"/>
              <a:t>4/18/2018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3036584-AEF2-4E9C-A3D2-0587B55E8E9A}" type="slidenum">
              <a:rPr lang="en-US" smtClean="0"/>
              <a:t>‹#›</a:t>
            </a:fld>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37160" y="6172200"/>
            <a:ext cx="1097280" cy="56692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31B767C-8B29-43CD-A71D-E2052ADB1AAF}" type="datetimeFigureOut">
              <a:rPr lang="en-US" smtClean="0"/>
              <a:t>4/18/2018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3036584-AEF2-4E9C-A3D2-0587B55E8E9A}" type="slidenum">
              <a:rPr lang="en-US" smtClean="0"/>
              <a:t>‹#›</a:t>
            </a:fld>
            <a:endParaRPr lang="en-US" dirty="0"/>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31B767C-8B29-43CD-A71D-E2052ADB1AAF}" type="datetimeFigureOut">
              <a:rPr lang="en-US" smtClean="0"/>
              <a:t>4/18/2018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3036584-AEF2-4E9C-A3D2-0587B55E8E9A}"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1B767C-8B29-43CD-A71D-E2052ADB1AAF}" type="datetimeFigureOut">
              <a:rPr lang="en-US" smtClean="0"/>
              <a:t>4/18/2018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3036584-AEF2-4E9C-A3D2-0587B55E8E9A}"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31B767C-8B29-43CD-A71D-E2052ADB1AAF}" type="datetimeFigureOut">
              <a:rPr lang="en-US" smtClean="0"/>
              <a:t>4/18/2018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3036584-AEF2-4E9C-A3D2-0587B55E8E9A}" type="slidenum">
              <a:rPr lang="en-US" smtClean="0"/>
              <a:t>‹#›</a:t>
            </a:fld>
            <a:endParaRPr lang="en-US" dirty="0"/>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31B767C-8B29-43CD-A71D-E2052ADB1AAF}" type="datetimeFigureOut">
              <a:rPr lang="en-US" smtClean="0"/>
              <a:t>4/18/2018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3036584-AEF2-4E9C-A3D2-0587B55E8E9A}"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C31B767C-8B29-43CD-A71D-E2052ADB1AAF}" type="datetimeFigureOut">
              <a:rPr lang="en-US" smtClean="0"/>
              <a:t>4/18/2018</a:t>
            </a:fld>
            <a:endParaRPr lang="en-US" dirty="0"/>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dirty="0"/>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03036584-AEF2-4E9C-A3D2-0587B55E8E9A}" type="slidenum">
              <a:rPr lang="en-US" smtClean="0"/>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4.xml"/><Relationship Id="rId1" Type="http://schemas.openxmlformats.org/officeDocument/2006/relationships/slideLayout" Target="../slideLayouts/slideLayout4.xml"/><Relationship Id="rId5" Type="http://schemas.openxmlformats.org/officeDocument/2006/relationships/image" Target="../media/image31.jpg"/><Relationship Id="rId4" Type="http://schemas.openxmlformats.org/officeDocument/2006/relationships/image" Target="../media/image30.jpeg"/></Relationships>
</file>

<file path=ppt/slides/_rels/slide2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6.xml"/><Relationship Id="rId1" Type="http://schemas.openxmlformats.org/officeDocument/2006/relationships/slideLayout" Target="../slideLayouts/slideLayout4.xml"/><Relationship Id="rId5" Type="http://schemas.openxmlformats.org/officeDocument/2006/relationships/image" Target="../media/image35.png"/><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530" name="Picture 2" descr="http://www.sagegrouseinitiative.com/wp-content/uploads/2015/04/ken-miracle-sage-grouse-with-livestock-backgro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228600"/>
            <a:ext cx="10744200" cy="715384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28600" y="0"/>
            <a:ext cx="8458200" cy="990600"/>
          </a:xfrm>
        </p:spPr>
        <p:txBody>
          <a:bodyPr>
            <a:normAutofit/>
          </a:bodyPr>
          <a:lstStyle/>
          <a:p>
            <a:pPr algn="ctr"/>
            <a:r>
              <a:rPr lang="en-US" b="1" dirty="0">
                <a:latin typeface="Arial" panose="020B0604020202020204" pitchFamily="34" charset="0"/>
                <a:cs typeface="Arial" panose="020B0604020202020204" pitchFamily="34" charset="0"/>
              </a:rPr>
              <a:t>Wildlife Restoration</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11352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90600"/>
          </a:xfrm>
        </p:spPr>
        <p:txBody>
          <a:bodyPr>
            <a:normAutofit/>
          </a:bodyPr>
          <a:lstStyle/>
          <a:p>
            <a:pPr algn="ctr"/>
            <a:r>
              <a:rPr lang="en-US" dirty="0">
                <a:latin typeface="Arial" panose="020B0604020202020204" pitchFamily="34" charset="0"/>
                <a:cs typeface="Arial" panose="020B0604020202020204" pitchFamily="34" charset="0"/>
              </a:rPr>
              <a:t>Tagging Fences</a:t>
            </a: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r="20889"/>
          <a:stretch/>
        </p:blipFill>
        <p:spPr>
          <a:xfrm>
            <a:off x="152400" y="1143000"/>
            <a:ext cx="4521200" cy="3795784"/>
          </a:xfrm>
          <a:prstGeom prst="rect">
            <a:avLst/>
          </a:prstGeom>
        </p:spPr>
      </p:pic>
      <p:pic>
        <p:nvPicPr>
          <p:cNvPr id="4" name="Content Placeholder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78400" y="3733800"/>
            <a:ext cx="3962400" cy="2971800"/>
          </a:xfrm>
          <a:prstGeom prst="rect">
            <a:avLst/>
          </a:prstGeom>
        </p:spPr>
      </p:pic>
    </p:spTree>
    <p:extLst>
      <p:ext uri="{BB962C8B-B14F-4D97-AF65-F5344CB8AC3E}">
        <p14:creationId xmlns:p14="http://schemas.microsoft.com/office/powerpoint/2010/main" val="35567027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823" y="1752600"/>
            <a:ext cx="8447087"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half" idx="1"/>
          </p:nvPr>
        </p:nvSpPr>
        <p:spPr>
          <a:xfrm>
            <a:off x="876300" y="762000"/>
            <a:ext cx="7886700" cy="558080"/>
          </a:xfrm>
        </p:spPr>
        <p:txBody>
          <a:bodyPr>
            <a:normAutofit/>
          </a:bodyPr>
          <a:lstStyle/>
          <a:p>
            <a:pPr marL="0" indent="0">
              <a:buNone/>
            </a:pPr>
            <a:r>
              <a:rPr lang="en-US" dirty="0"/>
              <a:t>Reflectors/markers increase visibility</a:t>
            </a:r>
          </a:p>
        </p:txBody>
      </p:sp>
      <p:sp>
        <p:nvSpPr>
          <p:cNvPr id="8" name="Content Placeholder 3"/>
          <p:cNvSpPr>
            <a:spLocks noGrp="1"/>
          </p:cNvSpPr>
          <p:nvPr>
            <p:ph sz="half" idx="1"/>
          </p:nvPr>
        </p:nvSpPr>
        <p:spPr>
          <a:xfrm>
            <a:off x="2743200" y="1308820"/>
            <a:ext cx="5334000" cy="558080"/>
          </a:xfrm>
        </p:spPr>
        <p:txBody>
          <a:bodyPr>
            <a:normAutofit/>
          </a:bodyPr>
          <a:lstStyle/>
          <a:p>
            <a:pPr marL="0" indent="0" algn="ctr">
              <a:buNone/>
            </a:pPr>
            <a:r>
              <a:rPr lang="en-US" dirty="0"/>
              <a:t>. . . for birds and other wildlife</a:t>
            </a:r>
          </a:p>
        </p:txBody>
      </p:sp>
      <p:cxnSp>
        <p:nvCxnSpPr>
          <p:cNvPr id="3" name="Straight Arrow Connector 2"/>
          <p:cNvCxnSpPr/>
          <p:nvPr/>
        </p:nvCxnSpPr>
        <p:spPr>
          <a:xfrm>
            <a:off x="2286000" y="1295400"/>
            <a:ext cx="1447800" cy="914400"/>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1536510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90600"/>
          </a:xfrm>
        </p:spPr>
        <p:txBody>
          <a:bodyPr>
            <a:normAutofit/>
          </a:bodyPr>
          <a:lstStyle/>
          <a:p>
            <a:r>
              <a:rPr lang="en-US" sz="3400" dirty="0">
                <a:latin typeface="Arial" panose="020B0604020202020204" pitchFamily="34" charset="0"/>
                <a:cs typeface="Arial" panose="020B0604020202020204" pitchFamily="34" charset="0"/>
              </a:rPr>
              <a:t>Spikes Deter Predators</a:t>
            </a:r>
          </a:p>
        </p:txBody>
      </p:sp>
      <p:pic>
        <p:nvPicPr>
          <p:cNvPr id="10242" name="Picture 2" descr="http://nebula.wsimg.com/ac03ac9fa946ef18d43c9f1f9a7158e4?AccessKeyId=B3F9B9F1C358FAC5F19A&amp;disposition=0&amp;alloworigin=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320" y="1188720"/>
            <a:ext cx="7239000" cy="53831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50250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2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0"/>
            <a:ext cx="6730294"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3"/>
          <p:cNvSpPr>
            <a:spLocks noGrp="1"/>
          </p:cNvSpPr>
          <p:nvPr>
            <p:ph sz="half" idx="1"/>
          </p:nvPr>
        </p:nvSpPr>
        <p:spPr>
          <a:xfrm>
            <a:off x="381000" y="609600"/>
            <a:ext cx="8146697" cy="558080"/>
          </a:xfrm>
        </p:spPr>
        <p:txBody>
          <a:bodyPr>
            <a:noAutofit/>
          </a:bodyPr>
          <a:lstStyle/>
          <a:p>
            <a:pPr marL="0" indent="0">
              <a:spcBef>
                <a:spcPct val="0"/>
              </a:spcBef>
              <a:buNone/>
            </a:pPr>
            <a:r>
              <a:rPr lang="en-US" sz="3600" spc="-100" dirty="0">
                <a:solidFill>
                  <a:schemeClr val="tx2"/>
                </a:solidFill>
                <a:latin typeface="Arial" panose="020B0604020202020204" pitchFamily="34" charset="0"/>
                <a:ea typeface="+mj-ea"/>
                <a:cs typeface="Arial" panose="020B0604020202020204" pitchFamily="34" charset="0"/>
              </a:rPr>
              <a:t>Lay-Down Fence</a:t>
            </a:r>
          </a:p>
        </p:txBody>
      </p:sp>
    </p:spTree>
    <p:extLst>
      <p:ext uri="{BB962C8B-B14F-4D97-AF65-F5344CB8AC3E}">
        <p14:creationId xmlns:p14="http://schemas.microsoft.com/office/powerpoint/2010/main" val="2256437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380999"/>
            <a:ext cx="8510587" cy="6161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38310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281" y="381000"/>
            <a:ext cx="9047719" cy="5610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6344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itle 1"/>
          <p:cNvSpPr>
            <a:spLocks noGrp="1"/>
          </p:cNvSpPr>
          <p:nvPr>
            <p:ph type="title"/>
          </p:nvPr>
        </p:nvSpPr>
        <p:spPr>
          <a:xfrm>
            <a:off x="457200" y="152400"/>
            <a:ext cx="8229600" cy="990600"/>
          </a:xfrm>
        </p:spPr>
        <p:txBody>
          <a:bodyPr>
            <a:normAutofit/>
          </a:bodyPr>
          <a:lstStyle/>
          <a:p>
            <a:r>
              <a:rPr lang="en-US" dirty="0">
                <a:latin typeface="Arial" panose="020B0604020202020204" pitchFamily="34" charset="0"/>
                <a:cs typeface="Arial" panose="020B0604020202020204" pitchFamily="34" charset="0"/>
              </a:rPr>
              <a:t>Hill Slope</a:t>
            </a: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00" y="1905000"/>
            <a:ext cx="9042400" cy="2670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005244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90600"/>
          </a:xfrm>
        </p:spPr>
        <p:txBody>
          <a:bodyPr>
            <a:normAutofit/>
          </a:bodyPr>
          <a:lstStyle/>
          <a:p>
            <a:pPr algn="ctr"/>
            <a:r>
              <a:rPr lang="en-US" dirty="0">
                <a:latin typeface="Arial" panose="020B0604020202020204" pitchFamily="34" charset="0"/>
                <a:cs typeface="Arial" panose="020B0604020202020204" pitchFamily="34" charset="0"/>
              </a:rPr>
              <a:t>Managed Grazing</a:t>
            </a:r>
          </a:p>
        </p:txBody>
      </p:sp>
      <p:pic>
        <p:nvPicPr>
          <p:cNvPr id="7"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02673" y="1524000"/>
            <a:ext cx="7626927" cy="4289367"/>
          </a:xfrm>
        </p:spPr>
      </p:pic>
    </p:spTree>
    <p:extLst>
      <p:ext uri="{BB962C8B-B14F-4D97-AF65-F5344CB8AC3E}">
        <p14:creationId xmlns:p14="http://schemas.microsoft.com/office/powerpoint/2010/main" val="14263357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873760" y="228600"/>
            <a:ext cx="7813040" cy="990600"/>
          </a:xfrm>
        </p:spPr>
        <p:txBody>
          <a:bodyPr>
            <a:normAutofit/>
          </a:bodyPr>
          <a:lstStyle/>
          <a:p>
            <a:pPr algn="ctr"/>
            <a:r>
              <a:rPr lang="en-US" sz="3300" dirty="0">
                <a:latin typeface="Arial" panose="020B0604020202020204" pitchFamily="34" charset="0"/>
                <a:cs typeface="Arial" panose="020B0604020202020204" pitchFamily="34" charset="0"/>
              </a:rPr>
              <a:t>What’s Wrong Here?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3760" y="1295400"/>
            <a:ext cx="7315200" cy="4876800"/>
          </a:xfrm>
          <a:prstGeom prst="rect">
            <a:avLst/>
          </a:prstGeom>
        </p:spPr>
      </p:pic>
    </p:spTree>
    <p:extLst>
      <p:ext uri="{BB962C8B-B14F-4D97-AF65-F5344CB8AC3E}">
        <p14:creationId xmlns:p14="http://schemas.microsoft.com/office/powerpoint/2010/main" val="6880242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609600" y="381000"/>
            <a:ext cx="8458200" cy="990600"/>
          </a:xfrm>
        </p:spPr>
        <p:txBody>
          <a:bodyPr>
            <a:normAutofit/>
          </a:bodyPr>
          <a:lstStyle/>
          <a:p>
            <a:r>
              <a:rPr lang="en-US" sz="3300" dirty="0">
                <a:latin typeface="Arial" panose="020B0604020202020204" pitchFamily="34" charset="0"/>
                <a:cs typeface="Arial" panose="020B0604020202020204" pitchFamily="34" charset="0"/>
              </a:rPr>
              <a:t>And Here?</a:t>
            </a:r>
          </a:p>
        </p:txBody>
      </p:sp>
    </p:spTree>
    <p:extLst>
      <p:ext uri="{BB962C8B-B14F-4D97-AF65-F5344CB8AC3E}">
        <p14:creationId xmlns:p14="http://schemas.microsoft.com/office/powerpoint/2010/main" val="28341915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153400" cy="838200"/>
          </a:xfrm>
        </p:spPr>
        <p:txBody>
          <a:bodyPr>
            <a:normAutofit/>
          </a:bodyPr>
          <a:lstStyle/>
          <a:p>
            <a:pPr algn="ctr"/>
            <a:r>
              <a:rPr lang="en-US" dirty="0">
                <a:latin typeface="Arial" panose="020B0604020202020204" pitchFamily="34" charset="0"/>
                <a:cs typeface="Arial" panose="020B0604020202020204" pitchFamily="34" charset="0"/>
              </a:rPr>
              <a:t>What happened here?</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0600" y="1556413"/>
            <a:ext cx="7391400" cy="4909214"/>
          </a:xfrm>
          <a:prstGeom prst="rect">
            <a:avLst/>
          </a:prstGeom>
        </p:spPr>
      </p:pic>
    </p:spTree>
    <p:extLst>
      <p:ext uri="{BB962C8B-B14F-4D97-AF65-F5344CB8AC3E}">
        <p14:creationId xmlns:p14="http://schemas.microsoft.com/office/powerpoint/2010/main" val="17315045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362" name="Picture 2" descr="https://upload.wikimedia.org/wikipedia/commons/thumb/e/e1/Atriplex_gardneri_cuneata.jpg/1024px-Atriplex_gardneri_cuneat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457200"/>
            <a:ext cx="9753600" cy="73152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28600" y="-228600"/>
            <a:ext cx="8199120" cy="990600"/>
          </a:xfrm>
        </p:spPr>
        <p:txBody>
          <a:bodyPr>
            <a:normAutofit/>
          </a:bodyPr>
          <a:lstStyle/>
          <a:p>
            <a:r>
              <a:rPr lang="en-US" sz="3300" dirty="0">
                <a:solidFill>
                  <a:schemeClr val="bg1"/>
                </a:solidFill>
                <a:latin typeface="Arial" panose="020B0604020202020204" pitchFamily="34" charset="0"/>
                <a:cs typeface="Arial" panose="020B0604020202020204" pitchFamily="34" charset="0"/>
              </a:rPr>
              <a:t>What Happened Here?</a:t>
            </a:r>
          </a:p>
        </p:txBody>
      </p:sp>
    </p:spTree>
    <p:extLst>
      <p:ext uri="{BB962C8B-B14F-4D97-AF65-F5344CB8AC3E}">
        <p14:creationId xmlns:p14="http://schemas.microsoft.com/office/powerpoint/2010/main" val="26259668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90600"/>
          </a:xfrm>
        </p:spPr>
        <p:txBody>
          <a:bodyPr>
            <a:normAutofit fontScale="90000"/>
          </a:bodyPr>
          <a:lstStyle/>
          <a:p>
            <a:pPr algn="ctr"/>
            <a:r>
              <a:rPr lang="en-US" dirty="0">
                <a:latin typeface="Arial" panose="020B0604020202020204" pitchFamily="34" charset="0"/>
                <a:cs typeface="Arial" panose="020B0604020202020204" pitchFamily="34" charset="0"/>
              </a:rPr>
              <a:t>Riparian and Wet Meadow Restoration</a:t>
            </a:r>
          </a:p>
        </p:txBody>
      </p:sp>
      <p:pic>
        <p:nvPicPr>
          <p:cNvPr id="7" name="Content Placeholder 7"/>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219892" y="1447800"/>
            <a:ext cx="6704215" cy="4522124"/>
          </a:xfrm>
        </p:spPr>
      </p:pic>
    </p:spTree>
    <p:extLst>
      <p:ext uri="{BB962C8B-B14F-4D97-AF65-F5344CB8AC3E}">
        <p14:creationId xmlns:p14="http://schemas.microsoft.com/office/powerpoint/2010/main" val="21332124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90600"/>
          </a:xfrm>
        </p:spPr>
        <p:txBody>
          <a:bodyPr>
            <a:normAutofit/>
          </a:bodyPr>
          <a:lstStyle/>
          <a:p>
            <a:pPr algn="ctr"/>
            <a:r>
              <a:rPr lang="en-US" dirty="0">
                <a:latin typeface="Arial" panose="020B0604020202020204" pitchFamily="34" charset="0"/>
                <a:cs typeface="Arial" panose="020B0604020202020204" pitchFamily="34" charset="0"/>
              </a:rPr>
              <a:t>Electric Fences</a:t>
            </a:r>
          </a:p>
        </p:txBody>
      </p:sp>
      <p:pic>
        <p:nvPicPr>
          <p:cNvPr id="1433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12373"/>
          <a:stretch/>
        </p:blipFill>
        <p:spPr bwMode="auto">
          <a:xfrm>
            <a:off x="2957513" y="1029652"/>
            <a:ext cx="6110287" cy="4731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1039812"/>
            <a:ext cx="2717800" cy="4294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785846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descr="https://upload.wikimedia.org/wikipedia/commons/thumb/8/86/NRCSIA99409_-_Iowa_%283511%29%28NRCS_Photo_Gallery%29.tif/lossless-page1-1024px-NRCSIA99409_-_Iowa_%283511%29%28NRCS_Photo_Gallery%29.tif.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4295"/>
            <a:ext cx="9753600" cy="6962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22015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90600"/>
          </a:xfrm>
        </p:spPr>
        <p:txBody>
          <a:bodyPr>
            <a:normAutofit/>
          </a:bodyPr>
          <a:lstStyle/>
          <a:p>
            <a:r>
              <a:rPr lang="en-US" dirty="0">
                <a:latin typeface="Arial" panose="020B0604020202020204" pitchFamily="34" charset="0"/>
                <a:cs typeface="Arial" panose="020B0604020202020204" pitchFamily="34" charset="0"/>
              </a:rPr>
              <a:t>Escape Ramps for Water Troughs</a:t>
            </a:r>
          </a:p>
        </p:txBody>
      </p:sp>
      <p:sp>
        <p:nvSpPr>
          <p:cNvPr id="4" name="Content Placeholder 3"/>
          <p:cNvSpPr>
            <a:spLocks noGrp="1"/>
          </p:cNvSpPr>
          <p:nvPr>
            <p:ph sz="half" idx="1"/>
          </p:nvPr>
        </p:nvSpPr>
        <p:spPr>
          <a:xfrm>
            <a:off x="457200" y="1600200"/>
            <a:ext cx="4038600" cy="4718304"/>
          </a:xfrm>
        </p:spPr>
        <p:txBody>
          <a:bodyPr/>
          <a:lstStyle/>
          <a:p>
            <a:r>
              <a:rPr lang="en-US" dirty="0">
                <a:latin typeface="Arial" panose="020B0604020202020204" pitchFamily="34" charset="0"/>
                <a:cs typeface="Arial" panose="020B0604020202020204" pitchFamily="34" charset="0"/>
              </a:rPr>
              <a:t>R</a:t>
            </a:r>
            <a:endParaRPr lang="en-US" sz="2800" dirty="0">
              <a:latin typeface="Arial" panose="020B0604020202020204" pitchFamily="34" charset="0"/>
              <a:cs typeface="Arial" panose="020B0604020202020204" pitchFamily="34" charset="0"/>
            </a:endParaRPr>
          </a:p>
          <a:p>
            <a:endParaRPr lang="en-US" dirty="0"/>
          </a:p>
        </p:txBody>
      </p:sp>
      <p:pic>
        <p:nvPicPr>
          <p:cNvPr id="4100" name="Picture 4" descr="http://watertroughs.com/images/sm-ram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530" y="1124585"/>
            <a:ext cx="7143750" cy="5057775"/>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http://gf.nd.gov/gnf/private-lands/images/food-plots-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8325" y="3400425"/>
            <a:ext cx="5705475" cy="33813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63035" y="1089025"/>
            <a:ext cx="4864100" cy="2311400"/>
          </a:xfrm>
          <a:prstGeom prst="rect">
            <a:avLst/>
          </a:prstGeom>
        </p:spPr>
      </p:pic>
    </p:spTree>
    <p:extLst>
      <p:ext uri="{BB962C8B-B14F-4D97-AF65-F5344CB8AC3E}">
        <p14:creationId xmlns:p14="http://schemas.microsoft.com/office/powerpoint/2010/main" val="1654698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fade">
                                      <p:cBhvr>
                                        <p:cTn id="1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90600"/>
          </a:xfrm>
        </p:spPr>
        <p:txBody>
          <a:bodyPr>
            <a:normAutofit/>
          </a:bodyPr>
          <a:lstStyle/>
          <a:p>
            <a:r>
              <a:rPr lang="en-US" dirty="0">
                <a:latin typeface="Arial" panose="020B0604020202020204" pitchFamily="34" charset="0"/>
                <a:cs typeface="Arial" panose="020B0604020202020204" pitchFamily="34" charset="0"/>
              </a:rPr>
              <a:t>Escape Ramps for Water Guzzler</a:t>
            </a:r>
          </a:p>
        </p:txBody>
      </p:sp>
      <p:pic>
        <p:nvPicPr>
          <p:cNvPr id="6" name="Content Placeholder 5"/>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762000" y="1219200"/>
            <a:ext cx="7391400" cy="4927600"/>
          </a:xfrm>
        </p:spPr>
      </p:pic>
    </p:spTree>
    <p:extLst>
      <p:ext uri="{BB962C8B-B14F-4D97-AF65-F5344CB8AC3E}">
        <p14:creationId xmlns:p14="http://schemas.microsoft.com/office/powerpoint/2010/main" val="31562967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90600"/>
          </a:xfrm>
        </p:spPr>
        <p:txBody>
          <a:bodyPr>
            <a:normAutofit/>
          </a:bodyPr>
          <a:lstStyle/>
          <a:p>
            <a:r>
              <a:rPr lang="en-US" dirty="0">
                <a:latin typeface="Arial" panose="020B0604020202020204" pitchFamily="34" charset="0"/>
                <a:cs typeface="Arial" panose="020B0604020202020204" pitchFamily="34" charset="0"/>
              </a:rPr>
              <a:t>Pipe Covers</a:t>
            </a:r>
          </a:p>
        </p:txBody>
      </p:sp>
      <p:pic>
        <p:nvPicPr>
          <p:cNvPr id="11266" name="Picture 2" descr="http://ecx.images-amazon.com/images/I/41MRwtMxO2L._SY355_.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825" y="1143000"/>
            <a:ext cx="3381375" cy="3381375"/>
          </a:xfrm>
          <a:prstGeom prst="rect">
            <a:avLst/>
          </a:prstGeom>
          <a:noFill/>
          <a:extLst>
            <a:ext uri="{909E8E84-426E-40DD-AFC4-6F175D3DCCD1}">
              <a14:hiddenFill xmlns:a14="http://schemas.microsoft.com/office/drawing/2010/main">
                <a:solidFill>
                  <a:srgbClr val="FFFFFF"/>
                </a:solidFill>
              </a14:hiddenFill>
            </a:ext>
          </a:extLst>
        </p:spPr>
      </p:pic>
      <p:pic>
        <p:nvPicPr>
          <p:cNvPr id="112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9600" y="823913"/>
            <a:ext cx="3808860" cy="2757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9" name="Picture 5" descr="http://www.fs.usda.gov/Internet/FSE_MEDIA/stelprd379457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9400" y="3657600"/>
            <a:ext cx="4933950" cy="27717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5275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269"/>
                                        </p:tgtEl>
                                        <p:attrNameLst>
                                          <p:attrName>style.visibility</p:attrName>
                                        </p:attrNameLst>
                                      </p:cBhvr>
                                      <p:to>
                                        <p:strVal val="visible"/>
                                      </p:to>
                                    </p:set>
                                    <p:animEffect transition="in" filter="fade">
                                      <p:cBhvr>
                                        <p:cTn id="7" dur="500"/>
                                        <p:tgtEl>
                                          <p:spTgt spid="112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0"/>
            <a:ext cx="7696200" cy="990600"/>
          </a:xfrm>
        </p:spPr>
        <p:txBody>
          <a:bodyPr/>
          <a:lstStyle/>
          <a:p>
            <a:pPr algn="ctr"/>
            <a:r>
              <a:rPr lang="en-US" dirty="0">
                <a:latin typeface="Arial" panose="020B0604020202020204" pitchFamily="34" charset="0"/>
                <a:cs typeface="Arial" panose="020B0604020202020204" pitchFamily="34" charset="0"/>
              </a:rPr>
              <a:t>Juniper Encroachment</a:t>
            </a:r>
          </a:p>
        </p:txBody>
      </p:sp>
      <p:pic>
        <p:nvPicPr>
          <p:cNvPr id="2050" name="Picture 2" descr="http://oregonstate.edu/dept/EOARC/pinon-juniper/gallery/images/juniperflat_JP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914400"/>
            <a:ext cx="7620000" cy="5715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85800" y="6596390"/>
            <a:ext cx="2510118" cy="261610"/>
          </a:xfrm>
          <a:prstGeom prst="rect">
            <a:avLst/>
          </a:prstGeom>
          <a:noFill/>
        </p:spPr>
        <p:txBody>
          <a:bodyPr wrap="square" rtlCol="0">
            <a:spAutoFit/>
          </a:bodyPr>
          <a:lstStyle/>
          <a:p>
            <a:r>
              <a:rPr lang="en-US" sz="1100" dirty="0"/>
              <a:t>Photo credit: Oregon State University</a:t>
            </a:r>
          </a:p>
        </p:txBody>
      </p:sp>
    </p:spTree>
    <p:extLst>
      <p:ext uri="{BB962C8B-B14F-4D97-AF65-F5344CB8AC3E}">
        <p14:creationId xmlns:p14="http://schemas.microsoft.com/office/powerpoint/2010/main" val="7590513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90600"/>
          </a:xfrm>
        </p:spPr>
        <p:txBody>
          <a:bodyPr>
            <a:normAutofit/>
          </a:bodyPr>
          <a:lstStyle/>
          <a:p>
            <a:pPr algn="ctr"/>
            <a:r>
              <a:rPr lang="en-US" dirty="0">
                <a:latin typeface="Arial" panose="020B0604020202020204" pitchFamily="34" charset="0"/>
                <a:cs typeface="Arial" panose="020B0604020202020204" pitchFamily="34" charset="0"/>
              </a:rPr>
              <a:t>Juniper Removal</a:t>
            </a:r>
          </a:p>
        </p:txBody>
      </p:sp>
      <p:pic>
        <p:nvPicPr>
          <p:cNvPr id="6"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219200" y="1447800"/>
            <a:ext cx="6788945" cy="4525963"/>
          </a:xfrm>
        </p:spPr>
      </p:pic>
    </p:spTree>
    <p:extLst>
      <p:ext uri="{BB962C8B-B14F-4D97-AF65-F5344CB8AC3E}">
        <p14:creationId xmlns:p14="http://schemas.microsoft.com/office/powerpoint/2010/main" val="5048307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90600"/>
          </a:xfrm>
        </p:spPr>
        <p:txBody>
          <a:bodyPr>
            <a:normAutofit/>
          </a:bodyPr>
          <a:lstStyle/>
          <a:p>
            <a:pPr algn="ctr"/>
            <a:r>
              <a:rPr lang="en-US" dirty="0">
                <a:latin typeface="Arial" panose="020B0604020202020204" pitchFamily="34" charset="0"/>
                <a:cs typeface="Arial" panose="020B0604020202020204" pitchFamily="34" charset="0"/>
              </a:rPr>
              <a:t>Conservation Agreements</a:t>
            </a:r>
          </a:p>
        </p:txBody>
      </p:sp>
      <p:pic>
        <p:nvPicPr>
          <p:cNvPr id="5"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447800" y="1447800"/>
            <a:ext cx="6030884" cy="4522124"/>
          </a:xfrm>
        </p:spPr>
      </p:pic>
    </p:spTree>
    <p:extLst>
      <p:ext uri="{BB962C8B-B14F-4D97-AF65-F5344CB8AC3E}">
        <p14:creationId xmlns:p14="http://schemas.microsoft.com/office/powerpoint/2010/main" val="12311788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90600"/>
          </a:xfrm>
        </p:spPr>
        <p:txBody>
          <a:bodyPr>
            <a:normAutofit/>
          </a:bodyPr>
          <a:lstStyle/>
          <a:p>
            <a:pPr algn="ctr"/>
            <a:r>
              <a:rPr lang="en-US" dirty="0">
                <a:latin typeface="Arial" panose="020B0604020202020204" pitchFamily="34" charset="0"/>
                <a:cs typeface="Arial" panose="020B0604020202020204" pitchFamily="34" charset="0"/>
              </a:rPr>
              <a:t>Woven-Wire Fencing Most Lethal</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00" y="1219200"/>
            <a:ext cx="7772400" cy="5181600"/>
          </a:xfrm>
          <a:prstGeom prst="rect">
            <a:avLst/>
          </a:prstGeom>
        </p:spPr>
      </p:pic>
    </p:spTree>
    <p:extLst>
      <p:ext uri="{BB962C8B-B14F-4D97-AF65-F5344CB8AC3E}">
        <p14:creationId xmlns:p14="http://schemas.microsoft.com/office/powerpoint/2010/main" val="7333458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762000"/>
            <a:ext cx="9144000" cy="6096000"/>
          </a:xfrm>
          <a:prstGeom prst="rect">
            <a:avLst/>
          </a:prstGeom>
        </p:spPr>
      </p:pic>
      <p:sp>
        <p:nvSpPr>
          <p:cNvPr id="4" name="Title 4"/>
          <p:cNvSpPr txBox="1">
            <a:spLocks/>
          </p:cNvSpPr>
          <p:nvPr/>
        </p:nvSpPr>
        <p:spPr>
          <a:xfrm>
            <a:off x="-10160" y="0"/>
            <a:ext cx="9144000" cy="1143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n-US" sz="3600" b="1" dirty="0">
                <a:latin typeface="Arial" panose="020B0604020202020204" pitchFamily="34" charset="0"/>
                <a:cs typeface="Arial" panose="020B0604020202020204" pitchFamily="34" charset="0"/>
              </a:rPr>
              <a:t>Wildlife Restoration Plans</a:t>
            </a:r>
            <a:br>
              <a:rPr lang="en-US" sz="3600" b="1" dirty="0">
                <a:latin typeface="Arial" panose="020B0604020202020204" pitchFamily="34" charset="0"/>
                <a:cs typeface="Arial" panose="020B0604020202020204" pitchFamily="34" charset="0"/>
              </a:rPr>
            </a:br>
            <a:endParaRPr lang="en-US" sz="2400" dirty="0">
              <a:latin typeface="Arial" panose="020B0604020202020204" pitchFamily="34" charset="0"/>
              <a:cs typeface="Arial" panose="020B0604020202020204" pitchFamily="34" charset="0"/>
            </a:endParaRPr>
          </a:p>
        </p:txBody>
      </p:sp>
      <p:sp>
        <p:nvSpPr>
          <p:cNvPr id="6" name="Title 4"/>
          <p:cNvSpPr txBox="1">
            <a:spLocks/>
          </p:cNvSpPr>
          <p:nvPr/>
        </p:nvSpPr>
        <p:spPr>
          <a:xfrm>
            <a:off x="-30480" y="914400"/>
            <a:ext cx="9144000" cy="90932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r>
              <a:rPr lang="en-US" sz="2300" dirty="0">
                <a:solidFill>
                  <a:schemeClr val="bg1"/>
                </a:solidFill>
                <a:latin typeface="Arial" panose="020B0604020202020204" pitchFamily="34" charset="0"/>
                <a:cs typeface="Arial" panose="020B0604020202020204" pitchFamily="34" charset="0"/>
              </a:rPr>
              <a:t>What can YOU do to restore the land for wildlife and livestock?</a:t>
            </a:r>
          </a:p>
        </p:txBody>
      </p:sp>
    </p:spTree>
    <p:extLst>
      <p:ext uri="{BB962C8B-B14F-4D97-AF65-F5344CB8AC3E}">
        <p14:creationId xmlns:p14="http://schemas.microsoft.com/office/powerpoint/2010/main" val="7442398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616" y="0"/>
            <a:ext cx="8888767" cy="6858000"/>
          </a:xfrm>
          <a:prstGeom prst="rect">
            <a:avLst/>
          </a:prstGeom>
        </p:spPr>
      </p:pic>
    </p:spTree>
    <p:extLst>
      <p:ext uri="{BB962C8B-B14F-4D97-AF65-F5344CB8AC3E}">
        <p14:creationId xmlns:p14="http://schemas.microsoft.com/office/powerpoint/2010/main" val="3180542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06" name="Picture 2" descr="http://www.sagegrouseinitiative.com/wp-content/uploads/2015/04/ken-miracle-sage-grouse-with-livestock-backgroun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52400"/>
            <a:ext cx="11049000" cy="7356793"/>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a:xfrm>
            <a:off x="457200" y="76200"/>
            <a:ext cx="8229600" cy="8382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endParaRPr lang="en-US" dirty="0">
              <a:latin typeface="Arial" panose="020B0604020202020204" pitchFamily="34" charset="0"/>
              <a:cs typeface="Arial" panose="020B0604020202020204" pitchFamily="34" charset="0"/>
            </a:endParaRPr>
          </a:p>
        </p:txBody>
      </p:sp>
      <p:sp>
        <p:nvSpPr>
          <p:cNvPr id="7" name="Title 4"/>
          <p:cNvSpPr>
            <a:spLocks noGrp="1"/>
          </p:cNvSpPr>
          <p:nvPr>
            <p:ph type="title"/>
          </p:nvPr>
        </p:nvSpPr>
        <p:spPr>
          <a:xfrm>
            <a:off x="0" y="0"/>
            <a:ext cx="9144000" cy="1219200"/>
          </a:xfrm>
        </p:spPr>
        <p:txBody>
          <a:bodyPr>
            <a:normAutofit/>
          </a:bodyPr>
          <a:lstStyle/>
          <a:p>
            <a:pPr algn="ctr"/>
            <a:r>
              <a:rPr lang="en-US" sz="3100" b="1" i="1" dirty="0">
                <a:latin typeface="Arial" panose="020B0604020202020204" pitchFamily="34" charset="0"/>
                <a:cs typeface="Arial" panose="020B0604020202020204" pitchFamily="34" charset="0"/>
              </a:rPr>
              <a:t>“What’s good for the bird is good for the herd.”</a:t>
            </a:r>
          </a:p>
        </p:txBody>
      </p:sp>
    </p:spTree>
    <p:extLst>
      <p:ext uri="{BB962C8B-B14F-4D97-AF65-F5344CB8AC3E}">
        <p14:creationId xmlns:p14="http://schemas.microsoft.com/office/powerpoint/2010/main" val="29265935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90600"/>
          </a:xfrm>
        </p:spPr>
        <p:txBody>
          <a:bodyPr>
            <a:normAutofit/>
          </a:bodyPr>
          <a:lstStyle/>
          <a:p>
            <a:pPr algn="ctr"/>
            <a:r>
              <a:rPr lang="en-US" dirty="0">
                <a:latin typeface="Arial" panose="020B0604020202020204" pitchFamily="34" charset="0"/>
                <a:cs typeface="Arial" panose="020B0604020202020204" pitchFamily="34" charset="0"/>
              </a:rPr>
              <a:t>How can we help?</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1219200"/>
            <a:ext cx="5027019" cy="3367414"/>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95800" y="3886200"/>
            <a:ext cx="4419600" cy="2641600"/>
          </a:xfrm>
          <a:prstGeom prst="rect">
            <a:avLst/>
          </a:prstGeom>
        </p:spPr>
      </p:pic>
    </p:spTree>
    <p:extLst>
      <p:ext uri="{BB962C8B-B14F-4D97-AF65-F5344CB8AC3E}">
        <p14:creationId xmlns:p14="http://schemas.microsoft.com/office/powerpoint/2010/main" val="29494886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3543301" cy="1600200"/>
          </a:xfrm>
        </p:spPr>
        <p:txBody>
          <a:bodyPr>
            <a:normAutofit fontScale="90000"/>
          </a:bodyPr>
          <a:lstStyle/>
          <a:p>
            <a:pPr marL="0" indent="0"/>
            <a:r>
              <a:rPr lang="en-US" dirty="0">
                <a:latin typeface="Arial" panose="020B0604020202020204" pitchFamily="34" charset="0"/>
                <a:cs typeface="Arial" panose="020B0604020202020204" pitchFamily="34" charset="0"/>
              </a:rPr>
              <a:t>Wildlife-Friendly Fencing:</a:t>
            </a:r>
            <a:endParaRPr lang="en-US" dirty="0"/>
          </a:p>
        </p:txBody>
      </p:sp>
      <p:sp>
        <p:nvSpPr>
          <p:cNvPr id="4" name="Content Placeholder 3"/>
          <p:cNvSpPr>
            <a:spLocks noGrp="1"/>
          </p:cNvSpPr>
          <p:nvPr>
            <p:ph sz="half" idx="1"/>
          </p:nvPr>
        </p:nvSpPr>
        <p:spPr>
          <a:xfrm>
            <a:off x="457200" y="2057400"/>
            <a:ext cx="3543301" cy="4261104"/>
          </a:xfrm>
        </p:spPr>
        <p:txBody>
          <a:bodyPr>
            <a:normAutofit/>
          </a:bodyPr>
          <a:lstStyle/>
          <a:p>
            <a:r>
              <a:rPr lang="en-US" dirty="0"/>
              <a:t>42 inches high</a:t>
            </a:r>
          </a:p>
          <a:p>
            <a:r>
              <a:rPr lang="en-US" dirty="0"/>
              <a:t>12-inch gap between top wire and second wire</a:t>
            </a:r>
          </a:p>
          <a:p>
            <a:r>
              <a:rPr lang="en-US" dirty="0"/>
              <a:t>Bottom wire is smooth, 16 inches above ground</a:t>
            </a:r>
          </a:p>
        </p:txBody>
      </p:sp>
      <p:pic>
        <p:nvPicPr>
          <p:cNvPr id="1026" name="Picture 2" descr="Installing wildlife-friendly fencing--the fence is 42 inches high. There is a 12-inch gap between the top wire and second wire to prevent deer or elk from getting their feet caught as they jump over. The bottom wire is smooth, 16 inches above the ground surface, to allow pronghorn and other wildlife to crawl underneath without getting hurt by sharp barb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0501" y="0"/>
            <a:ext cx="5143499"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384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628650" y="152400"/>
            <a:ext cx="7886700" cy="558080"/>
          </a:xfrm>
        </p:spPr>
        <p:txBody>
          <a:bodyPr>
            <a:normAutofit/>
          </a:bodyPr>
          <a:lstStyle/>
          <a:p>
            <a:pPr marL="0" indent="0">
              <a:buNone/>
            </a:pPr>
            <a:r>
              <a:rPr lang="en-US" dirty="0"/>
              <a:t>Wildlife can jump over . . . </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86680"/>
            <a:ext cx="9144000" cy="6071320"/>
          </a:xfrm>
          <a:prstGeom prst="rect">
            <a:avLst/>
          </a:prstGeom>
        </p:spPr>
      </p:pic>
      <p:sp>
        <p:nvSpPr>
          <p:cNvPr id="8" name="Content Placeholder 3"/>
          <p:cNvSpPr>
            <a:spLocks noGrp="1"/>
          </p:cNvSpPr>
          <p:nvPr>
            <p:ph sz="half" idx="1"/>
          </p:nvPr>
        </p:nvSpPr>
        <p:spPr>
          <a:xfrm>
            <a:off x="-152400" y="5867400"/>
            <a:ext cx="4267200" cy="558080"/>
          </a:xfrm>
        </p:spPr>
        <p:txBody>
          <a:bodyPr>
            <a:normAutofit/>
          </a:bodyPr>
          <a:lstStyle/>
          <a:p>
            <a:pPr marL="0" indent="0" algn="ctr">
              <a:buNone/>
            </a:pPr>
            <a:r>
              <a:rPr lang="en-US" dirty="0"/>
              <a:t>. . . or crawl under.</a:t>
            </a:r>
          </a:p>
        </p:txBody>
      </p:sp>
    </p:spTree>
    <p:extLst>
      <p:ext uri="{BB962C8B-B14F-4D97-AF65-F5344CB8AC3E}">
        <p14:creationId xmlns:p14="http://schemas.microsoft.com/office/powerpoint/2010/main" val="4081149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914400" y="685800"/>
            <a:ext cx="7886700" cy="558080"/>
          </a:xfrm>
        </p:spPr>
        <p:txBody>
          <a:bodyPr>
            <a:normAutofit/>
          </a:bodyPr>
          <a:lstStyle/>
          <a:p>
            <a:pPr marL="0" indent="0">
              <a:buNone/>
            </a:pPr>
            <a:r>
              <a:rPr lang="en-US" dirty="0"/>
              <a:t>PVC (plastic) cover on top wire</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513" y="1828800"/>
            <a:ext cx="8561387" cy="273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Straight Arrow Connector 2"/>
          <p:cNvCxnSpPr/>
          <p:nvPr/>
        </p:nvCxnSpPr>
        <p:spPr>
          <a:xfrm>
            <a:off x="2362200" y="1219200"/>
            <a:ext cx="190500" cy="990600"/>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39387487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685800"/>
            <a:ext cx="6186487" cy="4738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997918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1243867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ustom 4">
      <a:dk1>
        <a:srgbClr val="292934"/>
      </a:dk1>
      <a:lt1>
        <a:srgbClr val="FFFFFF"/>
      </a:lt1>
      <a:dk2>
        <a:srgbClr val="604C3B"/>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5487</TotalTime>
  <Words>2074</Words>
  <Application>Microsoft Office PowerPoint</Application>
  <PresentationFormat>On-screen Show (4:3)</PresentationFormat>
  <Paragraphs>178</Paragraphs>
  <Slides>32</Slides>
  <Notes>32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32</vt:i4>
      </vt:variant>
    </vt:vector>
  </HeadingPairs>
  <TitlesOfParts>
    <vt:vector size="35" baseType="lpstr">
      <vt:lpstr>Arial</vt:lpstr>
      <vt:lpstr>Calibri</vt:lpstr>
      <vt:lpstr>Clarity</vt:lpstr>
      <vt:lpstr>Wildlife Restoration</vt:lpstr>
      <vt:lpstr>What happened here?</vt:lpstr>
      <vt:lpstr>Woven-Wire Fencing Most Lethal</vt:lpstr>
      <vt:lpstr>How can we help?</vt:lpstr>
      <vt:lpstr>Wildlife-Friendly Fencing:</vt:lpstr>
      <vt:lpstr>PowerPoint Presentation</vt:lpstr>
      <vt:lpstr>PowerPoint Presentation</vt:lpstr>
      <vt:lpstr>PowerPoint Presentation</vt:lpstr>
      <vt:lpstr>PowerPoint Presentation</vt:lpstr>
      <vt:lpstr>Tagging Fences</vt:lpstr>
      <vt:lpstr>PowerPoint Presentation</vt:lpstr>
      <vt:lpstr>Spikes Deter Predators</vt:lpstr>
      <vt:lpstr>PowerPoint Presentation</vt:lpstr>
      <vt:lpstr>PowerPoint Presentation</vt:lpstr>
      <vt:lpstr>PowerPoint Presentation</vt:lpstr>
      <vt:lpstr>Hill Slope</vt:lpstr>
      <vt:lpstr>Managed Grazing</vt:lpstr>
      <vt:lpstr>What’s Wrong Here?</vt:lpstr>
      <vt:lpstr>And Here?</vt:lpstr>
      <vt:lpstr>What Happened Here?</vt:lpstr>
      <vt:lpstr>Riparian and Wet Meadow Restoration</vt:lpstr>
      <vt:lpstr>Electric Fences</vt:lpstr>
      <vt:lpstr>PowerPoint Presentation</vt:lpstr>
      <vt:lpstr>Escape Ramps for Water Troughs</vt:lpstr>
      <vt:lpstr>Escape Ramps for Water Guzzler</vt:lpstr>
      <vt:lpstr>Pipe Covers</vt:lpstr>
      <vt:lpstr>Juniper Encroachment</vt:lpstr>
      <vt:lpstr>Juniper Removal</vt:lpstr>
      <vt:lpstr>Conservation Agreements</vt:lpstr>
      <vt:lpstr>PowerPoint Presentation</vt:lpstr>
      <vt:lpstr>PowerPoint Presentation</vt:lpstr>
      <vt:lpstr>“What’s good for the bird is good for the herd.”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Human Connections to the Sagebrush Sea</dc:title>
  <dc:creator>Administrator</dc:creator>
  <cp:lastModifiedBy>rick R</cp:lastModifiedBy>
  <cp:revision>101</cp:revision>
  <dcterms:created xsi:type="dcterms:W3CDTF">2016-02-08T21:41:52Z</dcterms:created>
  <dcterms:modified xsi:type="dcterms:W3CDTF">2018-04-18T18:20:33Z</dcterms:modified>
</cp:coreProperties>
</file>