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  <p:sldMasterId id="2147483675" r:id="rId5"/>
  </p:sldMasterIdLst>
  <p:notesMasterIdLst>
    <p:notesMasterId r:id="rId11"/>
  </p:notesMasterIdLst>
  <p:sldIdLst>
    <p:sldId id="256" r:id="rId6"/>
    <p:sldId id="333" r:id="rId7"/>
    <p:sldId id="330" r:id="rId8"/>
    <p:sldId id="334" r:id="rId9"/>
    <p:sldId id="332" r:id="rId10"/>
  </p:sldIdLst>
  <p:sldSz cx="6858000" cy="5143500"/>
  <p:notesSz cx="9309100" cy="70231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6BBD10-1106-CC87-12BC-0AEB23B26C32}" name="Cardenas, Linda A" initials="CA" userId="S::lcardena@blm.gov::f315e415-7783-49f9-bbfe-ad4a85cbe0a7" providerId="AD"/>
  <p188:author id="{7E8B4D18-503A-50F4-E996-E69B560B2323}" name="Ratajczak, Daryl R" initials="RR" userId="S::dratajczak@blm.gov::6b8c2ced-fb4b-4571-8993-db70ade78fc8" providerId="AD"/>
  <p188:author id="{0764AA2D-A484-9B90-C328-F36D6A215746}" name="Deibert, Patricia A" initials="DA" userId="S::pdeibert@blm.gov::9b44eff9-5dcb-4ade-8288-fd402e2c6ef2" providerId="AD"/>
  <p188:author id="{370EBD31-141F-BF60-8E46-08C574234402}" name="Jost, Bradley F" initials="JF" userId="S::bjost@blm.gov::9f7c1e07-feaa-48fa-8d9a-20360a99ea40" providerId="AD"/>
  <p188:author id="{64AAFD42-D6DC-1EB4-E7C0-F6816CDDE669}" name="Romin, Laura A" initials="RA" userId="S::lromin@blm.gov::0b45caa4-e9e1-4d1b-8594-e9ede421a708" providerId="AD"/>
  <p188:author id="{E928E04D-F88C-1E9A-210C-8D9F0170341B}" name="Prentice, Karen L" initials="PL" userId="S::kprentic@blm.gov::082ce26e-f3e3-4690-bb66-f9c0323f496f" providerId="AD"/>
  <p188:author id="{5BDAFF87-D01D-BEF2-6A60-8AEC588A665C}" name="McGuire, Paul M" initials="MM" userId="S::pmcguire@blm.gov::ebbdcd0c-9391-4534-bce7-04d644778320" providerId="AD"/>
  <p188:author id="{7A48E899-9531-9ED1-49A6-8FB5872CE049}" name="Miller, Scott W" initials="MSW" userId="S::swmiller@blm.gov::fe5b3688-b4a8-4304-a1aa-45633f33f58b" providerId="AD"/>
  <p188:author id="{77B0B1C4-66AF-083A-9D23-B178CC1254F7}" name="Fluer, Scott L" initials="FL" userId="S::sfluer@blm.gov::36aa0c05-7080-4515-b650-ed3969f78208" providerId="AD"/>
  <p188:author id="{A00394E6-2531-50A7-B28A-55EB57BA2EC7}" name="Miller, Stephanie A" initials="MSA" userId="S::smiller@blm.gov::9642def5-617a-4fa2-a0f2-497e62f0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A1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1A29A-94EE-AD56-A774-6F30E3E35102}" v="112" dt="2023-04-14T17:00:10.591"/>
  </p1510:revLst>
</p1510:revInfo>
</file>

<file path=ppt/tableStyles.xml><?xml version="1.0" encoding="utf-8"?>
<a:tblStyleLst xmlns:a="http://schemas.openxmlformats.org/drawingml/2006/main" def="{50ADAC46-E206-4418-956D-0464FAD3F581}">
  <a:tblStyle styleId="{50ADAC46-E206-4418-956D-0464FAD3F5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8775" y="527050"/>
            <a:ext cx="35115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27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0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58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80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0283" y="825473"/>
            <a:ext cx="5790538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80283" y="2686024"/>
            <a:ext cx="5790538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00025" y="4767264"/>
            <a:ext cx="6565106" cy="37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>
                <a:solidFill>
                  <a:srgbClr val="C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 lang="en-US"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7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0283" y="825473"/>
            <a:ext cx="5790538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80283" y="2686024"/>
            <a:ext cx="5790538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0938" y="376252"/>
            <a:ext cx="5915025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00938" y="2845352"/>
            <a:ext cx="5915025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D"/>
              </a:buClr>
              <a:buSzPts val="2400"/>
              <a:buNone/>
              <a:defRPr sz="2400">
                <a:solidFill>
                  <a:srgbClr val="8A8B8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2000"/>
              <a:buNone/>
              <a:defRPr sz="2000">
                <a:solidFill>
                  <a:srgbClr val="8A8B8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 sz="1800">
                <a:solidFill>
                  <a:srgbClr val="8A8B8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62036" y="1386682"/>
            <a:ext cx="290036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3276699" y="1386682"/>
            <a:ext cx="290036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52030" y="278946"/>
            <a:ext cx="5915025" cy="78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247258" y="1272721"/>
            <a:ext cx="2901553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259112" y="1891845"/>
            <a:ext cx="2901553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3246442" y="1272721"/>
            <a:ext cx="2915841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3258296" y="1891845"/>
            <a:ext cx="2915841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75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9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2915841" y="741364"/>
            <a:ext cx="3471863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72679" y="1543050"/>
            <a:ext cx="2212181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1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2915841" y="741364"/>
            <a:ext cx="3471863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72679" y="1543050"/>
            <a:ext cx="2212181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73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588393" y="43657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0938" y="376252"/>
            <a:ext cx="5915025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00938" y="2845352"/>
            <a:ext cx="5915025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D"/>
              </a:buClr>
              <a:buSzPts val="2400"/>
              <a:buNone/>
              <a:defRPr sz="2400">
                <a:solidFill>
                  <a:srgbClr val="8A8B8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2000"/>
              <a:buNone/>
              <a:defRPr sz="2000">
                <a:solidFill>
                  <a:srgbClr val="8A8B8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 sz="1800">
                <a:solidFill>
                  <a:srgbClr val="8A8B8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None/>
              <a:defRPr sz="1600">
                <a:solidFill>
                  <a:srgbClr val="8A8B8D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3261123" y="1714104"/>
            <a:ext cx="435768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246460" y="292498"/>
            <a:ext cx="4357687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62036" y="1386682"/>
            <a:ext cx="290036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3276699" y="1386682"/>
            <a:ext cx="290036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52030" y="278946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247258" y="1272721"/>
            <a:ext cx="2901553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259112" y="1891845"/>
            <a:ext cx="2901553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3246442" y="1272721"/>
            <a:ext cx="2915841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3258296" y="1891845"/>
            <a:ext cx="2915841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2915841" y="741364"/>
            <a:ext cx="3471863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72679" y="1543050"/>
            <a:ext cx="2212181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2915841" y="741364"/>
            <a:ext cx="3471863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72679" y="1543050"/>
            <a:ext cx="2212181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588393" y="43657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3261123" y="1714104"/>
            <a:ext cx="435768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246460" y="292498"/>
            <a:ext cx="4357687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DRAFT COURTESY COPY - PLEASE DO NOT DISTRIBUTE BEYOND INTENDED AUDIENCE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8F4"/>
            </a:gs>
            <a:gs pos="0">
              <a:srgbClr val="F0EBD5"/>
            </a:gs>
            <a:gs pos="0">
              <a:schemeClr val="bg1"/>
            </a:gs>
          </a:gsLst>
          <a:lin ang="189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73C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2037" y="1370013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6354213" cy="50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DRAFT COURTESY COPY - PLEASE DO NOT DISTRIBUTE BEYOND INTENDED AUDIENCE</a:t>
            </a:r>
            <a:endParaRPr 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p1"/>
          <p:cNvSpPr/>
          <p:nvPr/>
        </p:nvSpPr>
        <p:spPr>
          <a:xfrm>
            <a:off x="6558206" y="1"/>
            <a:ext cx="299794" cy="517031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6363122" y="1"/>
            <a:ext cx="195083" cy="5143499"/>
          </a:xfrm>
          <a:prstGeom prst="rect">
            <a:avLst/>
          </a:prstGeom>
          <a:gradFill>
            <a:gsLst>
              <a:gs pos="0">
                <a:srgbClr val="4F6128"/>
              </a:gs>
              <a:gs pos="40000">
                <a:srgbClr val="4F6128"/>
              </a:gs>
              <a:gs pos="100000">
                <a:srgbClr val="EAF1DD"/>
              </a:gs>
            </a:gsLst>
            <a:lin ang="6000000" scaled="0"/>
          </a:gra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 descr="BLM09color.eps"/>
          <p:cNvPicPr preferRelativeResize="0"/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712" y="4632326"/>
            <a:ext cx="389486" cy="4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 rot="5400000">
            <a:off x="4460101" y="2120512"/>
            <a:ext cx="45180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2020 BLM Partners Meeting</a:t>
            </a:r>
            <a:endParaRPr sz="20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" name="Google Shape;19;p1"/>
          <p:cNvSpPr txBox="1"/>
          <p:nvPr/>
        </p:nvSpPr>
        <p:spPr>
          <a:xfrm rot="5400000">
            <a:off x="4116954" y="2237260"/>
            <a:ext cx="470535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</a:t>
            </a:r>
            <a:r>
              <a:rPr lang="en-US" sz="1400" b="0" i="0" u="none" strike="noStrike" cap="none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North American Wildlife &amp; Natural Resources Conference</a:t>
            </a:r>
            <a:endParaRPr sz="1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8F4"/>
            </a:gs>
            <a:gs pos="0">
              <a:srgbClr val="F0EBD5"/>
            </a:gs>
            <a:gs pos="0">
              <a:schemeClr val="bg1"/>
            </a:gs>
          </a:gsLst>
          <a:lin ang="189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2037" y="274639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73C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2037" y="1370013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p1"/>
          <p:cNvSpPr/>
          <p:nvPr/>
        </p:nvSpPr>
        <p:spPr>
          <a:xfrm>
            <a:off x="6558206" y="1"/>
            <a:ext cx="299794" cy="517031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6363122" y="1"/>
            <a:ext cx="195083" cy="5143499"/>
          </a:xfrm>
          <a:prstGeom prst="rect">
            <a:avLst/>
          </a:prstGeom>
          <a:gradFill>
            <a:gsLst>
              <a:gs pos="0">
                <a:srgbClr val="4F6128"/>
              </a:gs>
              <a:gs pos="40000">
                <a:srgbClr val="4F6128"/>
              </a:gs>
              <a:gs pos="100000">
                <a:srgbClr val="EAF1DD"/>
              </a:gs>
            </a:gsLst>
            <a:lin ang="6000000" scaled="0"/>
          </a:gra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 descr="BLM09color.eps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712" y="4632326"/>
            <a:ext cx="389486" cy="4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 rot="5400000">
            <a:off x="4460101" y="2120512"/>
            <a:ext cx="45180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2019 BLM Partners Meeting</a:t>
            </a:r>
            <a:endParaRPr sz="20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" name="Google Shape;19;p1"/>
          <p:cNvSpPr txBox="1"/>
          <p:nvPr/>
        </p:nvSpPr>
        <p:spPr>
          <a:xfrm rot="5400000">
            <a:off x="4116954" y="2237260"/>
            <a:ext cx="470535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</a:t>
            </a:r>
            <a:r>
              <a:rPr lang="en-US" sz="1400" b="0" i="0" u="none" strike="noStrike" cap="none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North American Wildlife &amp; Natural Resources Conference</a:t>
            </a:r>
            <a:endParaRPr sz="1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446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3.jpeg"/><Relationship Id="rId3" Type="http://schemas.openxmlformats.org/officeDocument/2006/relationships/image" Target="../media/image6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10.png"/><Relationship Id="rId28" Type="http://schemas.openxmlformats.org/officeDocument/2006/relationships/image" Target="../media/image35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124017-1C06-47E8-8484-8C616D72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95" y="0"/>
            <a:ext cx="6909295" cy="5143500"/>
          </a:xfrm>
          <a:prstGeom prst="rect">
            <a:avLst/>
          </a:prstGeom>
        </p:spPr>
      </p:pic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-51296" y="170172"/>
            <a:ext cx="6909296" cy="123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4800"/>
            </a:pPr>
            <a:r>
              <a:rPr lang="en-US" sz="2600" b="1" dirty="0">
                <a:solidFill>
                  <a:schemeClr val="bg1"/>
                </a:solidFill>
                <a:latin typeface="+mj-lt"/>
                <a:ea typeface="Roboto"/>
              </a:rPr>
              <a:t>U.S. Bureau of Land Management </a:t>
            </a:r>
            <a:br>
              <a:rPr lang="en-US" sz="26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Big Game Migration Corridor Conservation</a:t>
            </a:r>
            <a:endParaRPr sz="2400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BABEB-FA4D-4C46-967B-C8214F5B15A5}"/>
              </a:ext>
            </a:extLst>
          </p:cNvPr>
          <p:cNvSpPr/>
          <p:nvPr/>
        </p:nvSpPr>
        <p:spPr>
          <a:xfrm flipV="1">
            <a:off x="591032" y="534728"/>
            <a:ext cx="5448293" cy="45719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CC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2E307F-0FFB-48F6-9F1E-F907640C199A}"/>
              </a:ext>
            </a:extLst>
          </p:cNvPr>
          <p:cNvSpPr/>
          <p:nvPr/>
        </p:nvSpPr>
        <p:spPr>
          <a:xfrm flipV="1">
            <a:off x="307362" y="1453651"/>
            <a:ext cx="6177962" cy="45719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CC00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82AB1B3-5B32-FB78-A97E-76652609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89" y="62905"/>
            <a:ext cx="657498" cy="6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10B3CB8-4935-8B8F-B8A6-DD15DFD33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384F8-D114-D7B2-5EE9-27BD93935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" t="15311" r="-371" b="6310"/>
          <a:stretch/>
        </p:blipFill>
        <p:spPr>
          <a:xfrm>
            <a:off x="-51295" y="1519976"/>
            <a:ext cx="6997662" cy="3623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DE8FE-E091-6B2E-9390-1D3ED8027B90}"/>
              </a:ext>
            </a:extLst>
          </p:cNvPr>
          <p:cNvSpPr txBox="1"/>
          <p:nvPr/>
        </p:nvSpPr>
        <p:spPr>
          <a:xfrm>
            <a:off x="89275" y="2003241"/>
            <a:ext cx="6628154" cy="369332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Briefing to the Hunting and Wildlife Conservation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27624-01E8-43FD-BF62-9C8B92EE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2241C-11C8-0418-D1AE-89C871672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5"/>
          <a:stretch/>
        </p:blipFill>
        <p:spPr>
          <a:xfrm>
            <a:off x="-1" y="379834"/>
            <a:ext cx="6858002" cy="4763665"/>
          </a:xfrm>
          <a:prstGeom prst="rect">
            <a:avLst/>
          </a:prstGeom>
        </p:spPr>
      </p:pic>
      <p:pic>
        <p:nvPicPr>
          <p:cNvPr id="12" name="Picture 11" descr="A picture containing outdoor, ground, mammal, sandy&#10;&#10;Description automatically generated">
            <a:extLst>
              <a:ext uri="{FF2B5EF4-FFF2-40B4-BE49-F238E27FC236}">
                <a16:creationId xmlns:a16="http://schemas.microsoft.com/office/drawing/2014/main" id="{66AFE961-F12A-4FDD-6F3A-D05F333B9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714" y="1146252"/>
            <a:ext cx="1969991" cy="15431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5" name="Google Shape;147;p18">
            <a:extLst>
              <a:ext uri="{FF2B5EF4-FFF2-40B4-BE49-F238E27FC236}">
                <a16:creationId xmlns:a16="http://schemas.microsoft.com/office/drawing/2014/main" id="{A2B4BE1A-154C-77C9-AF50-9720AAA0F49C}"/>
              </a:ext>
            </a:extLst>
          </p:cNvPr>
          <p:cNvSpPr txBox="1">
            <a:spLocks/>
          </p:cNvSpPr>
          <p:nvPr/>
        </p:nvSpPr>
        <p:spPr>
          <a:xfrm>
            <a:off x="162646" y="358415"/>
            <a:ext cx="6695351" cy="63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73C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en-US" sz="2800" b="1">
                <a:latin typeface="+mj-lt"/>
                <a:ea typeface="Roboto"/>
              </a:rPr>
              <a:t>Research Projects and Expenditures</a:t>
            </a:r>
            <a:endParaRPr lang="en-US" sz="1400" i="1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CAF4E-FD33-3BBE-DE71-B074C53E8634}"/>
              </a:ext>
            </a:extLst>
          </p:cNvPr>
          <p:cNvSpPr txBox="1"/>
          <p:nvPr/>
        </p:nvSpPr>
        <p:spPr>
          <a:xfrm>
            <a:off x="169295" y="1150318"/>
            <a:ext cx="2927617" cy="2708434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Initially funded three large research projects under direction of DOI with Arizona, Utah, &amp; Oregon state wildlife agencies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Supported an additional 50 research projects on elk (14), mule deer (45), and pronghorn (24) with partners across ten states</a:t>
            </a:r>
          </a:p>
        </p:txBody>
      </p:sp>
    </p:spTree>
    <p:extLst>
      <p:ext uri="{BB962C8B-B14F-4D97-AF65-F5344CB8AC3E}">
        <p14:creationId xmlns:p14="http://schemas.microsoft.com/office/powerpoint/2010/main" val="1207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27624-01E8-43FD-BF62-9C8B92EE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5143500"/>
          </a:xfrm>
          <a:prstGeom prst="rect">
            <a:avLst/>
          </a:prstGeom>
        </p:spPr>
      </p:pic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153671" y="991241"/>
            <a:ext cx="6550656" cy="254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240 Wildlife Biologists (0486 Series) </a:t>
            </a:r>
          </a:p>
          <a:p>
            <a:pPr marL="7493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C343D"/>
                </a:solidFill>
                <a:latin typeface="+mj-lt"/>
                <a:ea typeface="Roboto"/>
              </a:rPr>
              <a:t>1 per 1.0 million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60 Fisheries Biologists (0482 Series)</a:t>
            </a:r>
          </a:p>
          <a:p>
            <a:pPr marL="7493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Char char="•"/>
            </a:pPr>
            <a:r>
              <a:rPr lang="en-US" sz="1400" dirty="0">
                <a:solidFill>
                  <a:srgbClr val="0C343D"/>
                </a:solidFill>
                <a:latin typeface="+mj-lt"/>
                <a:ea typeface="Roboto"/>
              </a:rPr>
              <a:t>1 per 4.2 million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60 Hydrologists (1315 Series)</a:t>
            </a:r>
          </a:p>
          <a:p>
            <a:pPr marL="7493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C343D"/>
                </a:solidFill>
                <a:latin typeface="+mj-lt"/>
                <a:ea typeface="Roboto"/>
              </a:rPr>
              <a:t>1 per 4.2 million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50 Botanists (0430 Series)</a:t>
            </a:r>
          </a:p>
          <a:p>
            <a:pPr marL="7493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C343D"/>
                </a:solidFill>
                <a:latin typeface="+mj-lt"/>
                <a:ea typeface="Roboto"/>
              </a:rPr>
              <a:t>1 per 5.0 million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40 Ecologists (0408 Series)</a:t>
            </a:r>
          </a:p>
          <a:p>
            <a:pPr marL="7493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Char char="•"/>
            </a:pPr>
            <a:r>
              <a:rPr lang="en-US" sz="1400" dirty="0">
                <a:solidFill>
                  <a:srgbClr val="0C343D"/>
                </a:solidFill>
                <a:latin typeface="+mj-lt"/>
                <a:ea typeface="Roboto"/>
              </a:rPr>
              <a:t>1 per 6.2 million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Additional Gen. Natural Res. &amp; Biological Sci.(0401 Series)</a:t>
            </a:r>
          </a:p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</a:pPr>
            <a:endParaRPr lang="en-US" sz="1800" dirty="0">
              <a:solidFill>
                <a:srgbClr val="0C343D"/>
              </a:solidFill>
              <a:latin typeface="+mj-lt"/>
              <a:ea typeface="Roboto"/>
            </a:endParaRPr>
          </a:p>
          <a:p>
            <a:pPr marL="342900" indent="-190500"/>
            <a:endParaRPr lang="en-US" sz="2800" dirty="0">
              <a:solidFill>
                <a:srgbClr val="0C343D"/>
              </a:solidFill>
              <a:latin typeface="+mj-lt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5C82-A5EB-02F9-303E-C7623A6F2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8"/>
          <a:stretch/>
        </p:blipFill>
        <p:spPr>
          <a:xfrm>
            <a:off x="-2" y="991241"/>
            <a:ext cx="6858002" cy="3575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DB88B-D092-107B-ABBC-9645BCEB9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8"/>
          <a:stretch/>
        </p:blipFill>
        <p:spPr>
          <a:xfrm>
            <a:off x="0" y="1567543"/>
            <a:ext cx="6858000" cy="3575956"/>
          </a:xfrm>
          <a:prstGeom prst="rect">
            <a:avLst/>
          </a:prstGeom>
        </p:spPr>
      </p:pic>
      <p:sp>
        <p:nvSpPr>
          <p:cNvPr id="12" name="Google Shape;148;p18">
            <a:extLst>
              <a:ext uri="{FF2B5EF4-FFF2-40B4-BE49-F238E27FC236}">
                <a16:creationId xmlns:a16="http://schemas.microsoft.com/office/drawing/2014/main" id="{0666C012-3D4A-A7EF-68CA-A44E9A985B3C}"/>
              </a:ext>
            </a:extLst>
          </p:cNvPr>
          <p:cNvSpPr txBox="1">
            <a:spLocks/>
          </p:cNvSpPr>
          <p:nvPr/>
        </p:nvSpPr>
        <p:spPr>
          <a:xfrm>
            <a:off x="714615" y="1096699"/>
            <a:ext cx="5294299" cy="286270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B8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2019-2022 Accomplishments: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BLM contributed $8M, other agencies $3.7M, and additional private sector match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52 Projects completed or underway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Protected 111,000 acres through easements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Improved 695,000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Restored 68,000 acres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Removed/improved 670 miles of fencing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343D"/>
                </a:solidFill>
                <a:latin typeface="+mj-lt"/>
                <a:ea typeface="Roboto"/>
              </a:rPr>
              <a:t>Reconnected 307 miles of corridors</a:t>
            </a: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endParaRPr lang="en-US" sz="1800" dirty="0">
              <a:solidFill>
                <a:srgbClr val="0C343D"/>
              </a:solidFill>
              <a:latin typeface="+mj-lt"/>
              <a:ea typeface="Roboto"/>
            </a:endParaRP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endParaRPr lang="en-US" sz="1400" dirty="0">
              <a:solidFill>
                <a:srgbClr val="0C343D"/>
              </a:solidFill>
              <a:latin typeface="+mj-lt"/>
              <a:ea typeface="Roboto"/>
            </a:endParaRPr>
          </a:p>
          <a:p>
            <a:pPr marL="2921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C343D"/>
              </a:buClr>
              <a:buSzPct val="100000"/>
              <a:buFont typeface="Arial"/>
              <a:buChar char="•"/>
            </a:pPr>
            <a:endParaRPr lang="en-US" sz="1800" dirty="0">
              <a:solidFill>
                <a:srgbClr val="0C343D"/>
              </a:solidFill>
              <a:latin typeface="+mj-lt"/>
              <a:ea typeface="Roboto"/>
            </a:endParaRPr>
          </a:p>
          <a:p>
            <a:pPr marL="342900" indent="-190500"/>
            <a:endParaRPr lang="en-US" sz="2800" dirty="0">
              <a:solidFill>
                <a:srgbClr val="0C343D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3" name="Google Shape;147;p18">
            <a:extLst>
              <a:ext uri="{FF2B5EF4-FFF2-40B4-BE49-F238E27FC236}">
                <a16:creationId xmlns:a16="http://schemas.microsoft.com/office/drawing/2014/main" id="{2E0D4C55-4A64-8F8A-1136-B390757DD0AC}"/>
              </a:ext>
            </a:extLst>
          </p:cNvPr>
          <p:cNvSpPr txBox="1">
            <a:spLocks/>
          </p:cNvSpPr>
          <p:nvPr/>
        </p:nvSpPr>
        <p:spPr>
          <a:xfrm>
            <a:off x="82602" y="423729"/>
            <a:ext cx="6857999" cy="5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C18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73C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"/>
              </a:rPr>
              <a:t>National Fish &amp; Wildlife Foundation Partnership</a:t>
            </a:r>
            <a:endParaRPr lang="en-US" sz="2200" b="1">
              <a:solidFill>
                <a:schemeClr val="accent6">
                  <a:lumMod val="50000"/>
                </a:schemeClr>
              </a:solidFill>
              <a:latin typeface="+mj-lt"/>
              <a:ea typeface="Roboto" panose="02000000000000000000" pitchFamily="2" charset="0"/>
            </a:endParaRPr>
          </a:p>
        </p:txBody>
      </p:sp>
      <p:pic>
        <p:nvPicPr>
          <p:cNvPr id="16" name="Picture 4" descr="national-fish-and-wildlife-foundation-nfwf-vector-logo_png - North ...">
            <a:extLst>
              <a:ext uri="{FF2B5EF4-FFF2-40B4-BE49-F238E27FC236}">
                <a16:creationId xmlns:a16="http://schemas.microsoft.com/office/drawing/2014/main" id="{E70D2E1E-A1E6-6E6E-2151-9B3600A66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697"/>
          <a:stretch/>
        </p:blipFill>
        <p:spPr bwMode="auto">
          <a:xfrm>
            <a:off x="4687260" y="4379178"/>
            <a:ext cx="2105426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27624-01E8-43FD-BF62-9C8B92EE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5143500"/>
          </a:xfrm>
          <a:prstGeom prst="rect">
            <a:avLst/>
          </a:prstGeom>
        </p:spPr>
      </p:pic>
      <p:sp>
        <p:nvSpPr>
          <p:cNvPr id="6" name="Google Shape;147;p18">
            <a:extLst>
              <a:ext uri="{FF2B5EF4-FFF2-40B4-BE49-F238E27FC236}">
                <a16:creationId xmlns:a16="http://schemas.microsoft.com/office/drawing/2014/main" id="{03472F1D-7BB8-DA3E-8232-A3EECFC75A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17" y="429312"/>
            <a:ext cx="6145946" cy="74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4800"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Roboto"/>
              </a:rPr>
              <a:t>Additional BLM Accomplishments</a:t>
            </a:r>
            <a:r>
              <a:rPr lang="en-US" sz="2800" b="1" dirty="0">
                <a:latin typeface="+mj-lt"/>
                <a:ea typeface="Roboto"/>
              </a:rPr>
              <a:t> </a:t>
            </a:r>
            <a:r>
              <a:rPr lang="en-US" sz="1800" dirty="0">
                <a:latin typeface="+mj-lt"/>
                <a:ea typeface="Roboto"/>
              </a:rPr>
              <a:t>(Within State-identified Action Plan Areas; 2019-2022)</a:t>
            </a:r>
            <a:endParaRPr sz="1800" i="1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E050F-CC88-FD3F-68E5-F3EF8610A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F7DFD-8D93-1B90-48D5-5D304A087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2"/>
          <a:stretch/>
        </p:blipFill>
        <p:spPr>
          <a:xfrm>
            <a:off x="-27204" y="1172610"/>
            <a:ext cx="6885204" cy="4153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352261-AE67-1EBD-6BE3-56DEAF42E2EC}"/>
              </a:ext>
            </a:extLst>
          </p:cNvPr>
          <p:cNvSpPr txBox="1"/>
          <p:nvPr/>
        </p:nvSpPr>
        <p:spPr>
          <a:xfrm>
            <a:off x="342415" y="1776905"/>
            <a:ext cx="6145966" cy="240065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540,000+ acres of habitat treatments (mechanical, chemical, prescriptive fires)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650+ miles of fencing removed, modified, or wildlife-friendly fencing installed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480+ water developments installed or maintained </a:t>
            </a:r>
          </a:p>
        </p:txBody>
      </p:sp>
    </p:spTree>
    <p:extLst>
      <p:ext uri="{BB962C8B-B14F-4D97-AF65-F5344CB8AC3E}">
        <p14:creationId xmlns:p14="http://schemas.microsoft.com/office/powerpoint/2010/main" val="33820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27624-01E8-43FD-BF62-9C8B92EE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DD34D-A007-7237-0B92-006B24BE1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52" b="15250"/>
          <a:stretch/>
        </p:blipFill>
        <p:spPr>
          <a:xfrm>
            <a:off x="0" y="3898686"/>
            <a:ext cx="6858000" cy="1244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7630A-5870-135E-E0D4-D22D75A86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1" y="495460"/>
            <a:ext cx="2157553" cy="3254182"/>
          </a:xfrm>
          <a:prstGeom prst="rect">
            <a:avLst/>
          </a:prstGeom>
        </p:spPr>
      </p:pic>
      <p:pic>
        <p:nvPicPr>
          <p:cNvPr id="13" name="Picture 4" descr="Arizona Game and Fish Department">
            <a:extLst>
              <a:ext uri="{FF2B5EF4-FFF2-40B4-BE49-F238E27FC236}">
                <a16:creationId xmlns:a16="http://schemas.microsoft.com/office/drawing/2014/main" id="{264518FF-E23D-62BF-A6D5-2FD2F4F7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11" y="2408028"/>
            <a:ext cx="658252" cy="6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alifornia Department of Fish and Wildlife">
            <a:extLst>
              <a:ext uri="{FF2B5EF4-FFF2-40B4-BE49-F238E27FC236}">
                <a16:creationId xmlns:a16="http://schemas.microsoft.com/office/drawing/2014/main" id="{5A75D947-173D-FCFF-17DD-8C915730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76" y="2446730"/>
            <a:ext cx="448788" cy="5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ontana Fish, Wildlife &amp; Parks">
            <a:extLst>
              <a:ext uri="{FF2B5EF4-FFF2-40B4-BE49-F238E27FC236}">
                <a16:creationId xmlns:a16="http://schemas.microsoft.com/office/drawing/2014/main" id="{5D954740-C161-5356-9245-013CE7F8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16" y="3158954"/>
            <a:ext cx="640999" cy="6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Nevada Department of Wildlife">
            <a:extLst>
              <a:ext uri="{FF2B5EF4-FFF2-40B4-BE49-F238E27FC236}">
                <a16:creationId xmlns:a16="http://schemas.microsoft.com/office/drawing/2014/main" id="{FB260183-84AF-5CBD-7CA6-D1AF9755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/>
          <a:stretch/>
        </p:blipFill>
        <p:spPr bwMode="auto">
          <a:xfrm>
            <a:off x="3549922" y="2385291"/>
            <a:ext cx="613208" cy="71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NM New Mexico Game &amp; Fish">
            <a:extLst>
              <a:ext uri="{FF2B5EF4-FFF2-40B4-BE49-F238E27FC236}">
                <a16:creationId xmlns:a16="http://schemas.microsoft.com/office/drawing/2014/main" id="{0336B2E6-8BCA-6222-9FAB-56C3BD0E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17" y="3143726"/>
            <a:ext cx="642691" cy="6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Oregon Department of Fish and Wildlife">
            <a:extLst>
              <a:ext uri="{FF2B5EF4-FFF2-40B4-BE49-F238E27FC236}">
                <a16:creationId xmlns:a16="http://schemas.microsoft.com/office/drawing/2014/main" id="{29B55D06-BA96-3C77-4267-D638F6EE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40" y="3140267"/>
            <a:ext cx="538810" cy="6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Utah Division of Wildlife Resources">
            <a:extLst>
              <a:ext uri="{FF2B5EF4-FFF2-40B4-BE49-F238E27FC236}">
                <a16:creationId xmlns:a16="http://schemas.microsoft.com/office/drawing/2014/main" id="{D2106634-D7B7-29E3-832D-E95915FB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92" y="3178077"/>
            <a:ext cx="543435" cy="6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Washington Department of Fish &amp; Wildlife">
            <a:extLst>
              <a:ext uri="{FF2B5EF4-FFF2-40B4-BE49-F238E27FC236}">
                <a16:creationId xmlns:a16="http://schemas.microsoft.com/office/drawing/2014/main" id="{24BEEEB2-2D19-CD4E-EE56-0D6555B5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86" y="3140267"/>
            <a:ext cx="560874" cy="6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Wyoming Game and Fish Department">
            <a:extLst>
              <a:ext uri="{FF2B5EF4-FFF2-40B4-BE49-F238E27FC236}">
                <a16:creationId xmlns:a16="http://schemas.microsoft.com/office/drawing/2014/main" id="{0B80B0BF-020B-D988-E091-CFB770ED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19" y="3145679"/>
            <a:ext cx="560874" cy="6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Idaho Department of Fish and Game">
            <a:extLst>
              <a:ext uri="{FF2B5EF4-FFF2-40B4-BE49-F238E27FC236}">
                <a16:creationId xmlns:a16="http://schemas.microsoft.com/office/drawing/2014/main" id="{BA7A5D52-CFAB-5D49-4F70-9277FBE7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84" y="3137456"/>
            <a:ext cx="665662" cy="6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5F5797E0-F6B3-809F-D7E5-B8AF4A9D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34" y="2468764"/>
            <a:ext cx="611603" cy="6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FWA – Western Association of Fish and Wildlife Agencies">
            <a:extLst>
              <a:ext uri="{FF2B5EF4-FFF2-40B4-BE49-F238E27FC236}">
                <a16:creationId xmlns:a16="http://schemas.microsoft.com/office/drawing/2014/main" id="{06B7E3F3-3B7F-5C22-FD6A-39301BAD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94" y="1698503"/>
            <a:ext cx="448208" cy="6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MEF Sews Up Another Land Protection Project - TheGunMag - The Official ...">
            <a:extLst>
              <a:ext uri="{FF2B5EF4-FFF2-40B4-BE49-F238E27FC236}">
                <a16:creationId xmlns:a16="http://schemas.microsoft.com/office/drawing/2014/main" id="{A0A87455-889C-C08F-B7E5-9CB6DB64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49" y="2514818"/>
            <a:ext cx="565698" cy="5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Mule Deer Foundation | Hunting Wire">
            <a:extLst>
              <a:ext uri="{FF2B5EF4-FFF2-40B4-BE49-F238E27FC236}">
                <a16:creationId xmlns:a16="http://schemas.microsoft.com/office/drawing/2014/main" id="{0C463F73-A2AB-B336-3EFA-467AF78E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39" y="2501438"/>
            <a:ext cx="793856" cy="5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CP high res logo - Wellington LTD.">
            <a:extLst>
              <a:ext uri="{FF2B5EF4-FFF2-40B4-BE49-F238E27FC236}">
                <a16:creationId xmlns:a16="http://schemas.microsoft.com/office/drawing/2014/main" id="{4E2BF471-3D97-9EF5-4C72-BBBD7EE3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73" y="1706124"/>
            <a:ext cx="480290" cy="6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Pew Charitable Trusts">
            <a:extLst>
              <a:ext uri="{FF2B5EF4-FFF2-40B4-BE49-F238E27FC236}">
                <a16:creationId xmlns:a16="http://schemas.microsoft.com/office/drawing/2014/main" id="{827B568A-385E-ECDD-3A67-91432E14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46" y="1303657"/>
            <a:ext cx="1039713" cy="3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nited States Fish and Wildlife Service - Wikipedia">
            <a:extLst>
              <a:ext uri="{FF2B5EF4-FFF2-40B4-BE49-F238E27FC236}">
                <a16:creationId xmlns:a16="http://schemas.microsoft.com/office/drawing/2014/main" id="{04D558F8-DB6D-C63F-FE3D-D1F8A316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60" y="1772824"/>
            <a:ext cx="526741" cy="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national-fish-and-wildlife-foundation-nfwf-vector-logo_png - North ...">
            <a:extLst>
              <a:ext uri="{FF2B5EF4-FFF2-40B4-BE49-F238E27FC236}">
                <a16:creationId xmlns:a16="http://schemas.microsoft.com/office/drawing/2014/main" id="{388118FB-1FE3-C83A-CD1D-E09C968F8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697"/>
          <a:stretch/>
        </p:blipFill>
        <p:spPr bwMode="auto">
          <a:xfrm>
            <a:off x="2334765" y="1278356"/>
            <a:ext cx="1190202" cy="4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usfs logo | PARC">
            <a:extLst>
              <a:ext uri="{FF2B5EF4-FFF2-40B4-BE49-F238E27FC236}">
                <a16:creationId xmlns:a16="http://schemas.microsoft.com/office/drawing/2014/main" id="{0DBB16BC-EF86-DCBF-F74B-F9ACD1FA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64" y="1775809"/>
            <a:ext cx="593646" cy="6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2022 America's Best Aquarium | Wonders of Wildlife">
            <a:extLst>
              <a:ext uri="{FF2B5EF4-FFF2-40B4-BE49-F238E27FC236}">
                <a16:creationId xmlns:a16="http://schemas.microsoft.com/office/drawing/2014/main" id="{A6B4828A-D921-D646-DD7D-DE04D55E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38" y="1712467"/>
            <a:ext cx="752329" cy="7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53B5B1-C20A-F2C2-FD19-9C8CA4A873F9}"/>
              </a:ext>
            </a:extLst>
          </p:cNvPr>
          <p:cNvSpPr txBox="1"/>
          <p:nvPr/>
        </p:nvSpPr>
        <p:spPr>
          <a:xfrm>
            <a:off x="2385595" y="324247"/>
            <a:ext cx="4232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Thank you, partners and co-stewards!</a:t>
            </a:r>
          </a:p>
        </p:txBody>
      </p:sp>
      <p:pic>
        <p:nvPicPr>
          <p:cNvPr id="2068" name="Picture 20" descr="USGS Prepares for Irma, Installs Storm-Tide Sensors in Puerto Rico ...">
            <a:extLst>
              <a:ext uri="{FF2B5EF4-FFF2-40B4-BE49-F238E27FC236}">
                <a16:creationId xmlns:a16="http://schemas.microsoft.com/office/drawing/2014/main" id="{117B475C-5736-EA91-1660-3BFD3EC0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85" y="1292473"/>
            <a:ext cx="830277" cy="4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ational Wildlife Federation logo - Texas Living Waters Project">
            <a:extLst>
              <a:ext uri="{FF2B5EF4-FFF2-40B4-BE49-F238E27FC236}">
                <a16:creationId xmlns:a16="http://schemas.microsoft.com/office/drawing/2014/main" id="{85F39A10-C942-C930-6549-CB334558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12" y="1737838"/>
            <a:ext cx="665700" cy="6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he Nature Conservancy in Pennsylvania and Delaware Names Lori Brennan ...">
            <a:extLst>
              <a:ext uri="{FF2B5EF4-FFF2-40B4-BE49-F238E27FC236}">
                <a16:creationId xmlns:a16="http://schemas.microsoft.com/office/drawing/2014/main" id="{396D4B79-11A7-FDFB-638B-553B04F57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 b="20617"/>
          <a:stretch/>
        </p:blipFill>
        <p:spPr bwMode="auto">
          <a:xfrm>
            <a:off x="5652168" y="1357457"/>
            <a:ext cx="1082540" cy="3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orcupine Bay added to Lake Roosevelt wildfire closures | The Spokesman ...">
            <a:extLst>
              <a:ext uri="{FF2B5EF4-FFF2-40B4-BE49-F238E27FC236}">
                <a16:creationId xmlns:a16="http://schemas.microsoft.com/office/drawing/2014/main" id="{5223B1CB-C0F0-44EA-19E2-54269A8B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92" y="1791169"/>
            <a:ext cx="464811" cy="6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Our Top 9 from 2022 - IWJV">
            <a:extLst>
              <a:ext uri="{FF2B5EF4-FFF2-40B4-BE49-F238E27FC236}">
                <a16:creationId xmlns:a16="http://schemas.microsoft.com/office/drawing/2014/main" id="{D4FA246D-FC5F-30C7-3DC1-9CBD42A01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16"/>
          <a:stretch/>
        </p:blipFill>
        <p:spPr bwMode="auto">
          <a:xfrm>
            <a:off x="5398615" y="2585024"/>
            <a:ext cx="631547" cy="3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1">
      <a:dk1>
        <a:srgbClr val="222A35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222A35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913228723924280983BDCB34D0F6E" ma:contentTypeVersion="18" ma:contentTypeDescription="Create a new document." ma:contentTypeScope="" ma:versionID="d6158fd818b5d3707903fa437cf7b6ab">
  <xsd:schema xmlns:xsd="http://www.w3.org/2001/XMLSchema" xmlns:xs="http://www.w3.org/2001/XMLSchema" xmlns:p="http://schemas.microsoft.com/office/2006/metadata/properties" xmlns:ns1="http://schemas.microsoft.com/sharepoint/v3" xmlns:ns2="7cb56a8f-c205-45ee-9d88-4096a00fd0fc" xmlns:ns3="a6766774-30a2-4c8d-b456-98a46e3489f0" xmlns:ns4="31062a0d-ede8-4112-b4bb-00a9c1bc8e16" targetNamespace="http://schemas.microsoft.com/office/2006/metadata/properties" ma:root="true" ma:fieldsID="43bcd3680bd16f166242dfbfb69cdba8" ns1:_="" ns2:_="" ns3:_="" ns4:_="">
    <xsd:import namespace="http://schemas.microsoft.com/sharepoint/v3"/>
    <xsd:import namespace="7cb56a8f-c205-45ee-9d88-4096a00fd0fc"/>
    <xsd:import namespace="a6766774-30a2-4c8d-b456-98a46e3489f0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InfoArea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56a8f-c205-45ee-9d88-4096a00fd0fc" elementFormDefault="qualified">
    <xsd:import namespace="http://schemas.microsoft.com/office/2006/documentManagement/types"/>
    <xsd:import namespace="http://schemas.microsoft.com/office/infopath/2007/PartnerControls"/>
    <xsd:element name="InfoArea" ma:index="2" nillable="true" ma:displayName="InfoArea" ma:description="Filtering by file type" ma:format="Dropdown" ma:internalName="InfoArea" ma:readOnly="false">
      <xsd:simpleType>
        <xsd:union memberTypes="dms:Text">
          <xsd:simpleType>
            <xsd:restriction base="dms:Choice">
              <xsd:enumeration value="Agenda"/>
              <xsd:enumeration value="Presentations"/>
              <xsd:enumeration value="Templates"/>
              <xsd:enumeration value="Guidance"/>
            </xsd:restriction>
          </xsd:simpleType>
        </xsd:un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66774-30a2-4c8d-b456-98a46e3489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ce25cf-cd29-49af-aee2-ee439f96d372}" ma:internalName="TaxCatchAll" ma:showField="CatchAllData" ma:web="a6766774-30a2-4c8d-b456-98a46e3489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nfoArea xmlns="7cb56a8f-c205-45ee-9d88-4096a00fd0fc" xsi:nil="true"/>
    <lcf76f155ced4ddcb4097134ff3c332f xmlns="7cb56a8f-c205-45ee-9d88-4096a00fd0fc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1A08F19F-531B-4316-A11A-3893E83D0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E83F18-11AD-4B8F-8ADD-B8FE905A3C01}">
  <ds:schemaRefs>
    <ds:schemaRef ds:uri="31062a0d-ede8-4112-b4bb-00a9c1bc8e16"/>
    <ds:schemaRef ds:uri="7cb56a8f-c205-45ee-9d88-4096a00fd0fc"/>
    <ds:schemaRef ds:uri="a6766774-30a2-4c8d-b456-98a46e3489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DAC929-1F39-46C8-AB1A-B65027BC144E}">
  <ds:schemaRefs>
    <ds:schemaRef ds:uri="http://purl.org/dc/terms/"/>
    <ds:schemaRef ds:uri="7cb56a8f-c205-45ee-9d88-4096a00fd0fc"/>
    <ds:schemaRef ds:uri="http://schemas.microsoft.com/sharepoint/v3"/>
    <ds:schemaRef ds:uri="31062a0d-ede8-4112-b4bb-00a9c1bc8e1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6766774-30a2-4c8d-b456-98a46e3489f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246</Words>
  <Application>Microsoft Office PowerPoint</Application>
  <PresentationFormat>Custom</PresentationFormat>
  <Paragraphs>36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Custom Design</vt:lpstr>
      <vt:lpstr>1_Custom Design</vt:lpstr>
      <vt:lpstr>U.S. Bureau of Land Management  Big Game Migration Corridor Conservation</vt:lpstr>
      <vt:lpstr>PowerPoint Presentation</vt:lpstr>
      <vt:lpstr>PowerPoint Presentation</vt:lpstr>
      <vt:lpstr>Additional BLM Accomplishments (Within State-identified Action Plan Areas; 2019-2022)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of Land Management  Partners Meeting</dc:title>
  <dc:creator>Toevs, Gordon R</dc:creator>
  <cp:lastModifiedBy>Quamen, Frank R</cp:lastModifiedBy>
  <cp:revision>285</cp:revision>
  <dcterms:modified xsi:type="dcterms:W3CDTF">2023-04-14T17:54:19Z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0x01010067C913228723924280983BDCB34D0F6E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