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3.jpg" ContentType="image/jpeg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308" r:id="rId6"/>
    <p:sldId id="280" r:id="rId7"/>
    <p:sldId id="317" r:id="rId8"/>
    <p:sldId id="319" r:id="rId9"/>
    <p:sldId id="31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31F30B-A733-DF24-245D-A8170615A186}" name="Goodman, Dave" initials="GD" userId="S::dave.goodman@pnnl.gov::23b37ac2-735b-4ced-8b38-b990a5db1ec2" providerId="AD"/>
  <p188:author id="{8BFCCF27-5499-E963-1048-BEA02459C43D}" name="Culver, Nada L" initials="NC" userId="S::nculver@blm.gov::356de0f7-5a44-4f72-a29a-751e9f5db1a5" providerId="AD"/>
  <p188:author id="{5B22D945-16D4-79B1-FD41-377EFAD978F2}" name="Hartmann, Heidi M." initials="HM" userId="5sn89wOWSJvUKpgp+pGuRTR8yqcIhMthz+Abuq1hMoo=" providerId="None"/>
  <p188:author id="{D0432851-8525-8F3C-9B42-39C761D41E26}" name="Moffat, Sara A" initials="SM" userId="S::smoffat@blm.gov::14098e26-5b98-4fca-b661-92023059a91f" providerId="AD"/>
  <p188:author id="{489BC75F-F1E9-0B70-B097-0E99DAE1966A}" name="Hartmann, Heidi M." initials="HH" userId="S::hhartmann@anl.gov::e908c42a-fcd9-4864-9872-383e8769bed7" providerId="AD"/>
  <p188:author id="{03E2F39E-3084-1ACF-1178-328DF58BB3EC}" name="Bluma, Jeremy P" initials="JB" userId="S::jbluma@blm.gov::7ff544f2-527f-491f-843f-70cadef14c54" providerId="AD"/>
  <p188:author id="{B1B1A0A0-1F67-FB5C-0F73-8B9DDFB95831}" name="Smith, Karen P" initials="SKP" userId="S::karen.p.smith@pnnl.gov::d018d70f-afcf-46a6-9ec8-a579417bb0a8" providerId="AD"/>
  <p188:author id="{A664AFBB-0800-468E-CC58-59EE246C15F9}" name="Fuhs, Gregory L" initials="GF" userId="S::gfuhs@blm.gov::b5487ce5-2258-4a1e-9177-88f41973da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A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50" autoAdjust="0"/>
    <p:restoredTop sz="96517" autoAdjust="0"/>
  </p:normalViewPr>
  <p:slideViewPr>
    <p:cSldViewPr snapToGrid="0">
      <p:cViewPr>
        <p:scale>
          <a:sx n="67" d="100"/>
          <a:sy n="67" d="100"/>
        </p:scale>
        <p:origin x="5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615CA-A074-4C6E-AF01-1F68BD96162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40D7D-92A7-4FFC-83D8-DE4C9CC53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0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FA7A1D-391E-4689-B8DE-E6E5B7F13B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12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40BE-08F6-BCBA-47CA-D4E0A6EE1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EE0E92-A350-2AB0-F37F-D2895F5BA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1A954-DB99-3E47-D34B-E5CB17901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AC95-F7BD-428B-B08D-98B1A6ADCD8B}" type="datetime1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49FF0-E4EC-25BC-C587-25EE3AE3C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D2BA6-54C1-BE9D-29D7-8B6BEF1C6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5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6AF29-693F-69A1-8B87-6345BFCC3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18D150-ADEA-AA25-6D5D-F988CBCE3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387C1-0EFB-CAC3-F573-0F502260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152-1F94-4190-9627-2F083B89DD12}" type="datetime1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B1FB8-4831-B81A-ACE7-DB8713F61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3A178-0E51-94B3-F3B3-658E4A20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6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4036FA-295D-FC98-6848-364FD37BDD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9CDF3-AAB0-638A-FECC-573559E1F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EC6C9-443E-E02A-5607-3EFC3677E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432FE-4BA8-49F9-92FF-B89308B5D4A6}" type="datetime1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398DC-CDC7-1D70-FCD1-C153A975A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E1588-F251-1EDC-B0A6-7E6EEE45E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7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C6E78-2C37-470E-7D02-E18FBDEC6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2AB43-3876-BCA8-C097-5C09C910B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58E8D-EF09-8E96-6BB5-16225D67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D56C-8BE4-4AC1-9CB8-37ED981319F2}" type="datetime1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6E759-FF10-BEEA-3DCA-0D65C41B3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F58CC-7D3F-507E-DCCC-F7AFA3A6F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6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39402-3A97-FBF2-F031-E26D1285A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991B2-74DE-28A2-DA3A-AFE770164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EB8FD-C047-C83D-CE64-AA62E7CDC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97F6-2898-4A94-ADF4-95F56D32E193}" type="datetime1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88657-9048-8662-68B2-735BC68AA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7A18C-BBC5-6596-A360-C5FD0C0C4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7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35339-B759-094B-ED03-E32CF6A20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CD302-6407-A5E7-4E03-C5C8F7AC3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E0B21-3AD5-60F7-6821-D3578AB8E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47CA8-727B-7515-AAA8-A7C436327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7F7A-C3AF-4D98-B9DA-79E6082C3682}" type="datetime1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F11E2-D285-D4DA-4F9D-3ED84A8E4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8C9D6D-72FC-734A-DDF7-2FA8B2885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22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EA30-44AF-14C4-9389-E6013D5BE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BE3DF-35AD-9564-5729-EA9ABEACE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F685D-D5AD-7732-6CED-15826B503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9DF14A-2E6D-406D-D2D9-4895FCA370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AFE6EF-D3CC-5631-C466-6F8528F379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0C60E-E2AF-B636-89D2-21097305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8B87-4863-4C6B-9013-851DCFD7E977}" type="datetime1">
              <a:rPr lang="en-US" smtClean="0"/>
              <a:t>5/16/2024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47F3A4-C125-7627-F458-8213A7E2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C8D9A6-44BD-4B24-80C0-034C619FB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4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F1183-623C-3F91-D83E-A561CF6B0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4F5DDB-0776-9091-838D-F767A39BD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D5F0-783F-4C5A-BB64-533467833DE1}" type="datetime1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B1574-E5DF-E2AC-4E9E-50C4C06ED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CCDEA-9D5D-FFF6-E8A4-09B700B7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7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90C3C2-DEBE-9CA0-78FF-5016D698D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ACA7-EB8F-420E-9EBD-643F963BE360}" type="datetime1">
              <a:rPr lang="en-US" smtClean="0"/>
              <a:t>5/16/2024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9FF960-9D44-1D87-507D-A251B8AFE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0B4A0-4E2D-7573-4D4C-B0D1105E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6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3E9B-F7B7-4F93-18AE-4D62A2E4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F94F1-7A51-E64F-FE02-983F88151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39BFEF-C365-1D77-F9CE-CBFADD8F7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43D27-7CCA-FF1B-CA69-88D3DC00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8D11-78D0-4735-B24B-38D76E22DF71}" type="datetime1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855EA-DE80-7C94-DFA1-B834BF17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7AAF2-B9A5-96BF-E189-A2706F6F2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3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E6254-92D1-00D4-4FBD-09C9EB485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73ADB8-D173-0967-C706-1C33FB0A56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B0679-9946-286C-B13D-8E3945306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E46BE-8011-996B-4381-F001825DE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9C6F-497A-4B8B-BD20-F1C553B74F6D}" type="datetime1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1A6C2-689E-78B1-A661-D0B6996D2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18076-1C76-5E92-53EC-B8C5204FE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1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E812F-098D-451C-B945-D89C9D2D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DEE69-D6C1-073E-AED9-E32A9A5F5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949E5-215D-A86E-571F-DCDF628C5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B6B8B-5EDA-40FE-A624-7723D656F97B}" type="datetime1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AE82B-D092-1F5B-E24B-545F9E63D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Please provide your comment on the Draft Solar Programmatic EIS, at: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75E66-BFBF-B362-40B9-79F7B501E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3B904-1759-41F2-9E2F-8BDAC58F7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7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9512"/>
            <a:ext cx="12192000" cy="6849109"/>
            <a:chOff x="0" y="9512"/>
            <a:chExt cx="12192000" cy="6849109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5" y="9512"/>
              <a:ext cx="12180760" cy="289158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065816" y="846368"/>
              <a:ext cx="9999980" cy="0"/>
            </a:xfrm>
            <a:custGeom>
              <a:avLst/>
              <a:gdLst/>
              <a:ahLst/>
              <a:cxnLst/>
              <a:rect l="l" t="t" r="r" b="b"/>
              <a:pathLst>
                <a:path w="9999980">
                  <a:moveTo>
                    <a:pt x="0" y="0"/>
                  </a:moveTo>
                  <a:lnTo>
                    <a:pt x="9999927" y="0"/>
                  </a:lnTo>
                </a:path>
              </a:pathLst>
            </a:custGeom>
            <a:ln w="57058">
              <a:solidFill>
                <a:srgbClr val="97B8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068068"/>
              <a:ext cx="12191999" cy="478993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65816" y="1854400"/>
              <a:ext cx="9999980" cy="0"/>
            </a:xfrm>
            <a:custGeom>
              <a:avLst/>
              <a:gdLst/>
              <a:ahLst/>
              <a:cxnLst/>
              <a:rect l="l" t="t" r="r" b="b"/>
              <a:pathLst>
                <a:path w="9999980">
                  <a:moveTo>
                    <a:pt x="0" y="0"/>
                  </a:moveTo>
                  <a:lnTo>
                    <a:pt x="9999927" y="0"/>
                  </a:lnTo>
                </a:path>
              </a:pathLst>
            </a:custGeom>
            <a:ln w="57058">
              <a:solidFill>
                <a:srgbClr val="97B8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62171" y="828796"/>
            <a:ext cx="10767879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spc="-145" dirty="0">
                <a:solidFill>
                  <a:srgbClr val="FFFFFF"/>
                </a:solidFill>
              </a:rPr>
              <a:t>Western</a:t>
            </a:r>
            <a:r>
              <a:rPr sz="4000" spc="-135" dirty="0">
                <a:solidFill>
                  <a:srgbClr val="FFFFFF"/>
                </a:solidFill>
              </a:rPr>
              <a:t> </a:t>
            </a:r>
            <a:r>
              <a:rPr sz="4000" spc="-145" dirty="0">
                <a:solidFill>
                  <a:srgbClr val="FFFFFF"/>
                </a:solidFill>
              </a:rPr>
              <a:t>Solar</a:t>
            </a:r>
            <a:r>
              <a:rPr sz="4000" spc="-160" dirty="0">
                <a:solidFill>
                  <a:srgbClr val="FFFFFF"/>
                </a:solidFill>
              </a:rPr>
              <a:t> </a:t>
            </a:r>
            <a:r>
              <a:rPr sz="4000" spc="-65" dirty="0">
                <a:solidFill>
                  <a:srgbClr val="FFFFFF"/>
                </a:solidFill>
              </a:rPr>
              <a:t>Plan</a:t>
            </a:r>
            <a:r>
              <a:rPr lang="en-US" sz="4000" spc="-65" dirty="0">
                <a:solidFill>
                  <a:srgbClr val="FFFFFF"/>
                </a:solidFill>
              </a:rPr>
              <a:t> – Utility-Scale Solar Programmatic </a:t>
            </a:r>
            <a:endParaRPr sz="4000" dirty="0"/>
          </a:p>
        </p:txBody>
      </p:sp>
      <p:sp>
        <p:nvSpPr>
          <p:cNvPr id="8" name="object 8"/>
          <p:cNvSpPr txBox="1"/>
          <p:nvPr/>
        </p:nvSpPr>
        <p:spPr>
          <a:xfrm>
            <a:off x="1117461" y="1458137"/>
            <a:ext cx="490791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Environmental</a:t>
            </a:r>
            <a:r>
              <a:rPr sz="1600" spc="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r>
              <a:rPr sz="1600" spc="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23396" y="6425628"/>
            <a:ext cx="44430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Official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Use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Only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Predecisional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Draft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Not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External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Distribution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85926" y="2427823"/>
            <a:ext cx="8515350" cy="42954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ts val="4650"/>
              </a:lnSpc>
              <a:spcBef>
                <a:spcPts val="95"/>
              </a:spcBef>
            </a:pPr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Hunting and Wildlife Conservation Council</a:t>
            </a:r>
          </a:p>
          <a:p>
            <a:pPr marL="12700" algn="ctr">
              <a:lnSpc>
                <a:spcPts val="4650"/>
              </a:lnSpc>
              <a:spcBef>
                <a:spcPts val="95"/>
              </a:spcBef>
            </a:pPr>
            <a:endParaRPr lang="en-US" sz="40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2700" algn="ctr">
              <a:lnSpc>
                <a:spcPts val="4650"/>
              </a:lnSpc>
              <a:spcBef>
                <a:spcPts val="95"/>
              </a:spcBef>
            </a:pPr>
            <a:r>
              <a:rPr lang="en-US" sz="4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Update</a:t>
            </a:r>
          </a:p>
          <a:p>
            <a:pPr marL="12700" algn="ctr">
              <a:lnSpc>
                <a:spcPts val="4650"/>
              </a:lnSpc>
              <a:spcBef>
                <a:spcPts val="95"/>
              </a:spcBef>
            </a:pPr>
            <a:endParaRPr lang="en-US" sz="4000" b="1" spc="-300" dirty="0">
              <a:solidFill>
                <a:srgbClr val="0000AC"/>
              </a:solidFill>
              <a:latin typeface="Arial"/>
              <a:cs typeface="Arial"/>
            </a:endParaRPr>
          </a:p>
          <a:p>
            <a:pPr marL="12700">
              <a:lnSpc>
                <a:spcPts val="4650"/>
              </a:lnSpc>
              <a:spcBef>
                <a:spcPts val="95"/>
              </a:spcBef>
            </a:pPr>
            <a:endParaRPr lang="en-US" sz="4000" b="1" spc="-300" dirty="0">
              <a:latin typeface="Arial"/>
              <a:cs typeface="Arial"/>
            </a:endParaRPr>
          </a:p>
          <a:p>
            <a:pPr marL="12700">
              <a:lnSpc>
                <a:spcPts val="4650"/>
              </a:lnSpc>
              <a:spcBef>
                <a:spcPts val="95"/>
              </a:spcBef>
            </a:pPr>
            <a:endParaRPr lang="en-US" sz="4000" b="1" spc="-300" dirty="0">
              <a:latin typeface="Arial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1AB7B7-B9A6-71F1-2080-C349023135AB}"/>
              </a:ext>
            </a:extLst>
          </p:cNvPr>
          <p:cNvSpPr txBox="1"/>
          <p:nvPr/>
        </p:nvSpPr>
        <p:spPr>
          <a:xfrm>
            <a:off x="1200151" y="5945165"/>
            <a:ext cx="1895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May 17,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rectangular object with black lines&#10;&#10;Description automatically generated">
            <a:extLst>
              <a:ext uri="{FF2B5EF4-FFF2-40B4-BE49-F238E27FC236}">
                <a16:creationId xmlns:a16="http://schemas.microsoft.com/office/drawing/2014/main" id="{C884DC21-271D-7A25-7CC1-8F0C2F693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197F524-BB14-EBF2-117F-B451ABBDC17C}"/>
              </a:ext>
            </a:extLst>
          </p:cNvPr>
          <p:cNvSpPr txBox="1">
            <a:spLocks/>
          </p:cNvSpPr>
          <p:nvPr/>
        </p:nvSpPr>
        <p:spPr>
          <a:xfrm>
            <a:off x="461008" y="672903"/>
            <a:ext cx="11269980" cy="965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Summary of Public Comments Received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0ADF4F7D-C9F1-44E7-20BF-8E1C28541F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315716"/>
              </p:ext>
            </p:extLst>
          </p:nvPr>
        </p:nvGraphicFramePr>
        <p:xfrm>
          <a:off x="609600" y="2095257"/>
          <a:ext cx="4302962" cy="327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140">
                  <a:extLst>
                    <a:ext uri="{9D8B030D-6E8A-4147-A177-3AD203B41FA5}">
                      <a16:colId xmlns:a16="http://schemas.microsoft.com/office/drawing/2014/main" val="1436112834"/>
                    </a:ext>
                  </a:extLst>
                </a:gridCol>
                <a:gridCol w="2370822">
                  <a:extLst>
                    <a:ext uri="{9D8B030D-6E8A-4147-A177-3AD203B41FA5}">
                      <a16:colId xmlns:a16="http://schemas.microsoft.com/office/drawing/2014/main" val="4290535458"/>
                    </a:ext>
                  </a:extLst>
                </a:gridCol>
              </a:tblGrid>
              <a:tr h="680439"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</a:rPr>
                        <a:t>Total Received</a:t>
                      </a:r>
                      <a:endParaRPr lang="en-US" sz="2000" b="1" kern="100" dirty="0">
                        <a:effectLst/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6957473"/>
                  </a:ext>
                </a:extLst>
              </a:tr>
              <a:tr h="6368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ePlanning</a:t>
                      </a:r>
                      <a:endParaRPr lang="en-US" sz="2000" b="0" kern="100" dirty="0">
                        <a:effectLst/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942975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2000" b="0" kern="100" dirty="0">
                          <a:effectLst/>
                        </a:rPr>
                        <a:t>33,883</a:t>
                      </a:r>
                      <a:endParaRPr lang="en-US" sz="2000" b="0" kern="100" dirty="0">
                        <a:effectLst/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1402554"/>
                  </a:ext>
                </a:extLst>
              </a:tr>
              <a:tr h="6368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Email</a:t>
                      </a:r>
                      <a:endParaRPr lang="en-US" sz="2000" b="0" kern="100" dirty="0">
                        <a:effectLst/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15,656</a:t>
                      </a:r>
                      <a:endParaRPr lang="en-US" sz="2000" b="0" kern="100" dirty="0">
                        <a:effectLst/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3221135"/>
                  </a:ext>
                </a:extLst>
              </a:tr>
              <a:tr h="6368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Handwritten</a:t>
                      </a:r>
                      <a:endParaRPr lang="en-US" sz="2000" b="0" kern="100" dirty="0">
                        <a:effectLst/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effectLst/>
                        </a:rPr>
                        <a:t>7</a:t>
                      </a:r>
                      <a:endParaRPr lang="en-US" sz="2000" b="0" kern="100" dirty="0">
                        <a:effectLst/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7103579"/>
                  </a:ext>
                </a:extLst>
              </a:tr>
              <a:tr h="680439">
                <a:tc>
                  <a:txBody>
                    <a:bodyPr/>
                    <a:lstStyle/>
                    <a:p>
                      <a:r>
                        <a:rPr lang="en-US" sz="2400" b="1" dirty="0"/>
                        <a:t>TOTAL</a:t>
                      </a:r>
                      <a:endParaRPr lang="en-US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</a:rPr>
                        <a:t>49,546</a:t>
                      </a:r>
                      <a:endParaRPr lang="en-US" sz="2400" b="1" kern="100" dirty="0">
                        <a:effectLst/>
                        <a:latin typeface="+mn-lt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587308"/>
                  </a:ext>
                </a:extLst>
              </a:tr>
            </a:tbl>
          </a:graphicData>
        </a:graphic>
      </p:graphicFrame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57C5B4E-9CF0-0E15-42D9-84C794721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1162" y="1729651"/>
            <a:ext cx="6441238" cy="400255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2000"/>
              </a:spcBef>
            </a:pPr>
            <a:endParaRPr lang="en-US" sz="26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2000"/>
              </a:spcBef>
            </a:pPr>
            <a:r>
              <a:rPr lang="en-US" sz="2600" dirty="0">
                <a:ea typeface="Roboto" panose="02000000000000000000" pitchFamily="2" charset="0"/>
                <a:cs typeface="Roboto" panose="02000000000000000000" pitchFamily="2" charset="0"/>
              </a:rPr>
              <a:t>Despite a large volume of public comments, only a small percentage (~3.5%) contain unique content</a:t>
            </a:r>
          </a:p>
          <a:p>
            <a:pPr>
              <a:lnSpc>
                <a:spcPct val="110000"/>
              </a:lnSpc>
              <a:spcBef>
                <a:spcPts val="2000"/>
              </a:spcBef>
            </a:pPr>
            <a:r>
              <a:rPr lang="en-US" sz="2600" dirty="0">
                <a:ea typeface="Roboto" panose="02000000000000000000" pitchFamily="2" charset="0"/>
                <a:cs typeface="Roboto" panose="02000000000000000000" pitchFamily="2" charset="0"/>
              </a:rPr>
              <a:t>41,333 submissions were campaigns/form letters; &lt;2% unique comments</a:t>
            </a:r>
          </a:p>
        </p:txBody>
      </p:sp>
    </p:spTree>
    <p:extLst>
      <p:ext uri="{BB962C8B-B14F-4D97-AF65-F5344CB8AC3E}">
        <p14:creationId xmlns:p14="http://schemas.microsoft.com/office/powerpoint/2010/main" val="153009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rectangular object with black lines&#10;&#10;Description automatically generated">
            <a:extLst>
              <a:ext uri="{FF2B5EF4-FFF2-40B4-BE49-F238E27FC236}">
                <a16:creationId xmlns:a16="http://schemas.microsoft.com/office/drawing/2014/main" id="{C884DC21-271D-7A25-7CC1-8F0C2F693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197F524-BB14-EBF2-117F-B451ABBDC17C}"/>
              </a:ext>
            </a:extLst>
          </p:cNvPr>
          <p:cNvSpPr txBox="1">
            <a:spLocks/>
          </p:cNvSpPr>
          <p:nvPr/>
        </p:nvSpPr>
        <p:spPr>
          <a:xfrm>
            <a:off x="876300" y="672903"/>
            <a:ext cx="10854688" cy="965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Summary of Public Comment Categories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1675E3-8750-48F9-D164-728DF4406BCB}"/>
              </a:ext>
            </a:extLst>
          </p:cNvPr>
          <p:cNvSpPr txBox="1"/>
          <p:nvPr/>
        </p:nvSpPr>
        <p:spPr>
          <a:xfrm>
            <a:off x="8629650" y="2200274"/>
            <a:ext cx="29494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All substantive comments will be addressed regardless of whether part of a major comment category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60973E-7301-7009-C3D5-8E2EB7ED6B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426256"/>
              </p:ext>
            </p:extLst>
          </p:nvPr>
        </p:nvGraphicFramePr>
        <p:xfrm>
          <a:off x="1054100" y="1853762"/>
          <a:ext cx="6883400" cy="452698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6883400">
                  <a:extLst>
                    <a:ext uri="{9D8B030D-6E8A-4147-A177-3AD203B41FA5}">
                      <a16:colId xmlns:a16="http://schemas.microsoft.com/office/drawing/2014/main" val="3706876509"/>
                    </a:ext>
                  </a:extLst>
                </a:gridCol>
              </a:tblGrid>
              <a:tr h="5092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</a:rPr>
                        <a:t>Major Comment Category </a:t>
                      </a:r>
                      <a:r>
                        <a:rPr lang="en-US" sz="1800" i="1" kern="100" dirty="0">
                          <a:effectLst/>
                        </a:rPr>
                        <a:t>[based on volume]</a:t>
                      </a:r>
                      <a:endParaRPr lang="en-US" sz="1800" i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7587671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Resource-Based Exclusion Criteria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1525769561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Design Features and Mitigation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2072825104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Alternatives - Preferred Alternative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1231395570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Wildlife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380716265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General Resource Impacts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2340385540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General Opposition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1591311852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Alternatives – Considered but Not Analyzed in Detail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4055953731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Alternatives - Previously Disturbed Lands Criterion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3654963486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NEPA Process – Issues to be addressed in project-specific NEPA reviews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3128686047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General Support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4198098901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Purpose and Need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3360757117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Special Status Species</a:t>
                      </a:r>
                      <a:endParaRPr lang="en-US" sz="18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63755384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Alternatives - Action</a:t>
                      </a:r>
                      <a:endParaRPr lang="en-US" sz="18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19050" anchor="b"/>
                </a:tc>
                <a:extLst>
                  <a:ext uri="{0D108BD9-81ED-4DB2-BD59-A6C34878D82A}">
                    <a16:rowId xmlns:a16="http://schemas.microsoft.com/office/drawing/2014/main" val="1844869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03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rectangular object with black lines&#10;&#10;Description automatically generated">
            <a:extLst>
              <a:ext uri="{FF2B5EF4-FFF2-40B4-BE49-F238E27FC236}">
                <a16:creationId xmlns:a16="http://schemas.microsoft.com/office/drawing/2014/main" id="{C884DC21-271D-7A25-7CC1-8F0C2F693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197F524-BB14-EBF2-117F-B451ABBDC17C}"/>
              </a:ext>
            </a:extLst>
          </p:cNvPr>
          <p:cNvSpPr txBox="1">
            <a:spLocks/>
          </p:cNvSpPr>
          <p:nvPr/>
        </p:nvSpPr>
        <p:spPr>
          <a:xfrm>
            <a:off x="1009650" y="672903"/>
            <a:ext cx="10721338" cy="1229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Primary Issues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324A96-5774-B825-8CD5-8685EC1E4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75" y="1628775"/>
            <a:ext cx="9810749" cy="474359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Range of Alternatives</a:t>
            </a:r>
          </a:p>
          <a:p>
            <a:r>
              <a:rPr lang="en-US" sz="3200" dirty="0"/>
              <a:t>Resources-Based Exclusions</a:t>
            </a:r>
          </a:p>
          <a:p>
            <a:r>
              <a:rPr lang="en-US" sz="3200" dirty="0"/>
              <a:t>Design Features</a:t>
            </a:r>
          </a:p>
          <a:p>
            <a:r>
              <a:rPr lang="en-US" sz="3200" dirty="0"/>
              <a:t>Transmission Proximity</a:t>
            </a:r>
          </a:p>
          <a:p>
            <a:r>
              <a:rPr lang="en-US" sz="3200" dirty="0"/>
              <a:t>Disturbed Lands Criteria</a:t>
            </a:r>
          </a:p>
          <a:p>
            <a:r>
              <a:rPr lang="en-US" sz="3200" dirty="0"/>
              <a:t>Slope % Criteria</a:t>
            </a:r>
          </a:p>
          <a:p>
            <a:r>
              <a:rPr lang="en-US" sz="3200" dirty="0"/>
              <a:t>Wildlife </a:t>
            </a:r>
            <a:r>
              <a:rPr lang="en-US" i="1" dirty="0"/>
              <a:t>[primarily big game migration corridors and winter range]</a:t>
            </a:r>
          </a:p>
          <a:p>
            <a:r>
              <a:rPr lang="en-US" sz="3200" dirty="0"/>
              <a:t>Special Status Species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13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rectangular object with black lines&#10;&#10;Description automatically generated">
            <a:extLst>
              <a:ext uri="{FF2B5EF4-FFF2-40B4-BE49-F238E27FC236}">
                <a16:creationId xmlns:a16="http://schemas.microsoft.com/office/drawing/2014/main" id="{C884DC21-271D-7A25-7CC1-8F0C2F693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197F524-BB14-EBF2-117F-B451ABBDC17C}"/>
              </a:ext>
            </a:extLst>
          </p:cNvPr>
          <p:cNvSpPr txBox="1">
            <a:spLocks/>
          </p:cNvSpPr>
          <p:nvPr/>
        </p:nvSpPr>
        <p:spPr>
          <a:xfrm>
            <a:off x="1085850" y="672903"/>
            <a:ext cx="10645138" cy="965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Targeted Schedule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8B336C6-254C-847B-6EDA-85878040F6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972160"/>
              </p:ext>
            </p:extLst>
          </p:nvPr>
        </p:nvGraphicFramePr>
        <p:xfrm>
          <a:off x="1190625" y="1781175"/>
          <a:ext cx="9886950" cy="4257678"/>
        </p:xfrm>
        <a:graphic>
          <a:graphicData uri="http://schemas.openxmlformats.org/drawingml/2006/table">
            <a:tbl>
              <a:tblPr firstRow="1" firstCol="1" bandRow="1"/>
              <a:tblGrid>
                <a:gridCol w="4943475">
                  <a:extLst>
                    <a:ext uri="{9D8B030D-6E8A-4147-A177-3AD203B41FA5}">
                      <a16:colId xmlns:a16="http://schemas.microsoft.com/office/drawing/2014/main" val="1194603956"/>
                    </a:ext>
                  </a:extLst>
                </a:gridCol>
                <a:gridCol w="4943475">
                  <a:extLst>
                    <a:ext uri="{9D8B030D-6E8A-4147-A177-3AD203B41FA5}">
                      <a16:colId xmlns:a16="http://schemas.microsoft.com/office/drawing/2014/main" val="1069442069"/>
                    </a:ext>
                  </a:extLst>
                </a:gridCol>
              </a:tblGrid>
              <a:tr h="665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Task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1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 Dates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618565"/>
                  </a:ext>
                </a:extLst>
              </a:tr>
              <a:tr h="5987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Response to Public Comments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– July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859773"/>
                  </a:ext>
                </a:extLst>
              </a:tr>
              <a:tr h="5987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 Final PEIS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- August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168857"/>
                  </a:ext>
                </a:extLst>
              </a:tr>
              <a:tr h="5987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Publish Final PEIS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 of August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384759"/>
                  </a:ext>
                </a:extLst>
              </a:tr>
              <a:tr h="5987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 Period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945927"/>
                  </a:ext>
                </a:extLst>
              </a:tr>
              <a:tr h="5987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 Record of Decision 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September - December</a:t>
                      </a:r>
                      <a:endParaRPr lang="en-US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664191"/>
                  </a:ext>
                </a:extLst>
              </a:tr>
              <a:tr h="5987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Sign Record of Decision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37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809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197F524-BB14-EBF2-117F-B451ABBDC17C}"/>
              </a:ext>
            </a:extLst>
          </p:cNvPr>
          <p:cNvSpPr txBox="1">
            <a:spLocks/>
          </p:cNvSpPr>
          <p:nvPr/>
        </p:nvSpPr>
        <p:spPr>
          <a:xfrm>
            <a:off x="461008" y="672903"/>
            <a:ext cx="11269980" cy="1229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6" name="Picture 5" descr="A white rectangular object with black lines&#10;&#10;Description automatically generated">
            <a:extLst>
              <a:ext uri="{FF2B5EF4-FFF2-40B4-BE49-F238E27FC236}">
                <a16:creationId xmlns:a16="http://schemas.microsoft.com/office/drawing/2014/main" id="{C884DC21-271D-7A25-7CC1-8F0C2F693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" y="0"/>
            <a:ext cx="12192000" cy="6858000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B9EC5209-E955-6D73-56F0-CC5672DE52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3" y="762000"/>
            <a:ext cx="12174454" cy="630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77ED67-EDF7-9114-10AF-0643195274EE}"/>
              </a:ext>
            </a:extLst>
          </p:cNvPr>
          <p:cNvSpPr txBox="1"/>
          <p:nvPr/>
        </p:nvSpPr>
        <p:spPr>
          <a:xfrm>
            <a:off x="7416249" y="4131606"/>
            <a:ext cx="103863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</a:rPr>
              <a:t>Questions</a:t>
            </a:r>
          </a:p>
          <a:p>
            <a:endParaRPr lang="en-US" sz="6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314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6eca493-b8aa-4e0a-86cc-38687fed37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8FEEAA497CBE4BB6847F23A5C15967" ma:contentTypeVersion="16" ma:contentTypeDescription="Create a new document." ma:contentTypeScope="" ma:versionID="c44e2d8da45a350957c6a463280b8630">
  <xsd:schema xmlns:xsd="http://www.w3.org/2001/XMLSchema" xmlns:xs="http://www.w3.org/2001/XMLSchema" xmlns:p="http://schemas.microsoft.com/office/2006/metadata/properties" xmlns:ns3="96eca493-b8aa-4e0a-86cc-38687fed3787" xmlns:ns4="0e94830f-9d46-4ef2-b74f-7f29417b9089" targetNamespace="http://schemas.microsoft.com/office/2006/metadata/properties" ma:root="true" ma:fieldsID="3c653b758e2eb3ba2fc09e548a7520a4" ns3:_="" ns4:_="">
    <xsd:import namespace="96eca493-b8aa-4e0a-86cc-38687fed3787"/>
    <xsd:import namespace="0e94830f-9d46-4ef2-b74f-7f29417b908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ca493-b8aa-4e0a-86cc-38687fed37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94830f-9d46-4ef2-b74f-7f29417b908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3C8E53-8E79-450C-B58E-91A5D584BF30}">
  <ds:schemaRefs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96eca493-b8aa-4e0a-86cc-38687fed3787"/>
    <ds:schemaRef ds:uri="http://purl.org/dc/elements/1.1/"/>
    <ds:schemaRef ds:uri="http://schemas.openxmlformats.org/package/2006/metadata/core-properties"/>
    <ds:schemaRef ds:uri="0e94830f-9d46-4ef2-b74f-7f29417b9089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9B5E7EF-8AE0-4E3E-994E-4A07C35BCB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1E76BB-1128-42EF-9C45-D1B00E4815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ca493-b8aa-4e0a-86cc-38687fed3787"/>
    <ds:schemaRef ds:uri="0e94830f-9d46-4ef2-b74f-7f29417b90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6404</TotalTime>
  <Words>231</Words>
  <Application>Microsoft Office PowerPoint</Application>
  <PresentationFormat>Widescreen</PresentationFormat>
  <Paragraphs>63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Office Theme</vt:lpstr>
      <vt:lpstr>Western Solar Plan – Utility-Scale Solar Programmatic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Solar Programmatic EIS</dc:title>
  <dc:creator>Goodman, Dave</dc:creator>
  <cp:lastModifiedBy>Campbell, Vicki L</cp:lastModifiedBy>
  <cp:revision>124</cp:revision>
  <dcterms:created xsi:type="dcterms:W3CDTF">2023-12-05T00:12:42Z</dcterms:created>
  <dcterms:modified xsi:type="dcterms:W3CDTF">2024-05-16T23:53:46Z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0x0101005F8FEEAA497CBE4BB6847F23A5C15967</vt:lpwstr>
  </property>
</Properties>
</file>