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07" r:id="rId1"/>
    <p:sldMasterId id="2147483731" r:id="rId2"/>
  </p:sldMasterIdLst>
  <p:notesMasterIdLst>
    <p:notesMasterId r:id="rId13"/>
  </p:notesMasterIdLst>
  <p:sldIdLst>
    <p:sldId id="257" r:id="rId3"/>
    <p:sldId id="291" r:id="rId4"/>
    <p:sldId id="293" r:id="rId5"/>
    <p:sldId id="307" r:id="rId6"/>
    <p:sldId id="298" r:id="rId7"/>
    <p:sldId id="277" r:id="rId8"/>
    <p:sldId id="299" r:id="rId9"/>
    <p:sldId id="301" r:id="rId10"/>
    <p:sldId id="256" r:id="rId11"/>
    <p:sldId id="30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EE13A13-758F-8B89-B02A-F4E06773252F}" name="LISA M DELMONICO" initials="LD" userId="FCasJN9KKBuPLQuI8qnzE8JD6yn0YCRet3rGy25H96Y=" providerId="None"/>
  <p188:author id="{76237776-F14C-0397-1F95-A76E4E6711A2}" name="emccartney@usgs.gov" initials="em" userId="9yowmLcI8MmB7nqVrqpQWs0EgvPJ9HFgOiIxYJxZzFQ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18361F-36E3-487E-85D3-E423914C6B41}" v="8" dt="2023-09-07T11:56:17.758"/>
  </p1510:revLst>
</p1510:revInfo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82609" autoAdjust="0"/>
  </p:normalViewPr>
  <p:slideViewPr>
    <p:cSldViewPr snapToGrid="0">
      <p:cViewPr varScale="1">
        <p:scale>
          <a:sx n="94" d="100"/>
          <a:sy n="94" d="100"/>
        </p:scale>
        <p:origin x="11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microsoft.com/office/2018/10/relationships/authors" Target="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407DE-4486-47D1-AEAE-6F0F98148260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6B425-F704-4A11-98E3-1B8065CA0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527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6B425-F704-4A11-98E3-1B8065CA06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98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6B425-F704-4A11-98E3-1B8065CA06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92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7D4EC5-DF2B-4C4B-ABCC-6251C9FA2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184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56B425-F704-4A11-98E3-1B8065CA06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067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56B425-F704-4A11-98E3-1B8065CA06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067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D4EC5-DF2B-4C4B-ABCC-6251C9FA212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334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56B425-F704-4A11-98E3-1B8065CA06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213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56B425-F704-4A11-98E3-1B8065CA06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541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6B425-F704-4A11-98E3-1B8065CA06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29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2F526-37E1-4E1B-88B0-EEBA3F22FF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102E42-8FA8-4096-B5B5-DCFAFD1171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1DA15E-F5F5-4635-BBD6-56F8BA705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B8066-0843-4F56-9C90-33D5867D690F}" type="datetimeFigureOut">
              <a:rPr lang="en-US" smtClean="0"/>
              <a:t>11/14/2023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4AC46-40A7-46CF-803D-F58E44919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9E99A-FAB4-4243-AFBB-A2FF9DB48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B7771-E4F7-4287-83BE-170F96B60E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520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67176-B78C-451C-B160-469DFC48E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9FBC56-405C-4AE1-A969-35E07837C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93707-1110-4D67-8957-5EAFC8FAF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B8066-0843-4F56-9C90-33D5867D690F}" type="datetimeFigureOut">
              <a:rPr lang="en-US" smtClean="0"/>
              <a:t>11/14/2023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F50C7-BEBC-4A2D-A348-E30B197BC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5DF5A-596A-4757-83C9-8A0AA69ED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B7771-E4F7-4287-83BE-170F96B60E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345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D1408A-5D97-4E41-9D73-E732CDABE5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4280BC-EDB8-4D7E-B07F-C3D002E3B3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54A72-6B3C-46E5-84C5-1789250F5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B8066-0843-4F56-9C90-33D5867D690F}" type="datetimeFigureOut">
              <a:rPr lang="en-US" smtClean="0"/>
              <a:t>11/14/2023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02E4B-BD3F-4B72-8686-00221E335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66C3F-2C92-4407-A620-8F2C9F3ED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B7771-E4F7-4287-83BE-170F96B60E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192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B8066-0843-4F56-9C90-33D5867D690F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B7771-E4F7-4287-83BE-170F96B60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216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B8066-0843-4F56-9C90-33D5867D690F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B7771-E4F7-4287-83BE-170F96B60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21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B8066-0843-4F56-9C90-33D5867D690F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B7771-E4F7-4287-83BE-170F96B60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59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B8066-0843-4F56-9C90-33D5867D690F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B7771-E4F7-4287-83BE-170F96B60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32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B8066-0843-4F56-9C90-33D5867D690F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B7771-E4F7-4287-83BE-170F96B60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750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B8066-0843-4F56-9C90-33D5867D690F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B7771-E4F7-4287-83BE-170F96B60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92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B8066-0843-4F56-9C90-33D5867D690F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B7771-E4F7-4287-83BE-170F96B60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997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B8066-0843-4F56-9C90-33D5867D690F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B7771-E4F7-4287-83BE-170F96B60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3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EFC4D-7D62-4E7E-9058-6D83F7259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76861-FA3F-4B77-84DF-BB971C11CA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79C30-56A9-4022-99B7-E13FAB86F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B8066-0843-4F56-9C90-33D5867D690F}" type="datetimeFigureOut">
              <a:rPr lang="en-US" smtClean="0"/>
              <a:t>11/14/2023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213A3-B39E-40E6-A718-5E04E0212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BEA9EA-D4AE-4CE7-948E-D84BB85F3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B7771-E4F7-4287-83BE-170F96B60E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1356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B8066-0843-4F56-9C90-33D5867D690F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B7771-E4F7-4287-83BE-170F96B60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07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B8066-0843-4F56-9C90-33D5867D690F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B7771-E4F7-4287-83BE-170F96B60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9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B8066-0843-4F56-9C90-33D5867D690F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B7771-E4F7-4287-83BE-170F96B60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85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4A900-77E1-4019-8481-6572579CC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1288FB-67AC-491E-B1CB-3F4684DC2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C5B5E-17DB-4E7C-8502-16021684B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B8066-0843-4F56-9C90-33D5867D690F}" type="datetimeFigureOut">
              <a:rPr lang="en-US" smtClean="0"/>
              <a:t>11/14/2023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1E265-4C71-4015-89A2-3660FA18B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AA1CB-196B-4BF8-B2E7-C4EA228A9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B7771-E4F7-4287-83BE-170F96B60E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702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4B159-F0F5-4ED7-9A66-4AD76802E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8D25F-980C-410A-9B05-A862C00F6B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74B6E0-BF98-4649-8C08-56D7613E42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D5B7E3-955B-443F-B84F-E83AFA886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B8066-0843-4F56-9C90-33D5867D690F}" type="datetimeFigureOut">
              <a:rPr lang="en-US" smtClean="0"/>
              <a:t>11/14/2023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D4EEE1-A292-492E-AC86-2CCB738DA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1897B1-EB46-40A9-B9F8-A270495D4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B7771-E4F7-4287-83BE-170F96B60E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05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206B8-C31E-41A2-AC13-45BCC2A46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812D4-A6C2-4106-8F5C-809DC7302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69E7FE-6182-49FE-B116-AF9893012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4A5C85-06D7-4CFA-87CD-434127EF5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431257-0AD8-4D21-AEA6-031AFEA663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21B1DF-B593-4594-8EA6-B4C3E3AF8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B8066-0843-4F56-9C90-33D5867D690F}" type="datetimeFigureOut">
              <a:rPr lang="en-US" smtClean="0"/>
              <a:t>11/14/2023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C11E4E-F585-4652-B52A-847F4BDE5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6C7CEB-6A1C-444C-890F-0E40B37CE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B7771-E4F7-4287-83BE-170F96B60E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98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98981-7B6E-4E29-929D-7E81F0FF5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DAA414-BE96-4D13-A2C5-DB99EBB79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B8066-0843-4F56-9C90-33D5867D690F}" type="datetimeFigureOut">
              <a:rPr lang="en-US" smtClean="0"/>
              <a:t>11/14/2023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03DFC2-B831-473B-A24C-47116A71A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DE60B2-665C-4D48-838F-33521B59E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B7771-E4F7-4287-83BE-170F96B60E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34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80B1DE-D05A-4904-B41F-BCB696619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B8066-0843-4F56-9C90-33D5867D690F}" type="datetimeFigureOut">
              <a:rPr lang="en-US" smtClean="0"/>
              <a:t>11/14/2023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D8D4A2-4A49-4C75-94CB-767EEE55E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FB087-01BA-47D1-B793-22A5DCC9C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B7771-E4F7-4287-83BE-170F96B60E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918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9E61F-ECEE-4C04-889E-717289576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FA614-A781-4561-976A-81F8D7AC3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3170AD-0232-4FD3-A4DF-A2585B37B5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432A8-DE21-402A-9E7B-E2B9FF7B0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B8066-0843-4F56-9C90-33D5867D690F}" type="datetimeFigureOut">
              <a:rPr lang="en-US" smtClean="0"/>
              <a:t>11/14/2023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D5EA54-DF2E-4D7A-AD6F-9BA68DE6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523E6-E959-411C-9FA1-8C20229C1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B7771-E4F7-4287-83BE-170F96B60E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693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E03B7-0199-4917-B77B-2465F6FD6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03C1C3-C695-4009-8D32-A6E927B9EF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816A8-938D-4FD1-88FA-CA9C645A54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71B4A8-39F1-4064-828F-F3B2766E9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B8066-0843-4F56-9C90-33D5867D690F}" type="datetimeFigureOut">
              <a:rPr lang="en-US" smtClean="0"/>
              <a:t>11/14/2023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F644C-912B-413E-B313-9155EA982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0A039A-6197-4084-8EB8-E9819F09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B7771-E4F7-4287-83BE-170F96B60E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057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36ECB1-27ED-4437-B52E-41EDA7038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E93DD-F52A-4B9C-8F04-54794B8749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CE0605-EE4E-46C7-B4FA-511FA1B61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443B1-C8F6-40D3-AC31-5F4621AC3186}" type="datetimeFigureOut">
              <a:rPr lang="en-US" smtClean="0"/>
              <a:t>11/14/2023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5B896-2237-4B7E-AB2C-7AE9D82E39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59F0A-566F-4992-81C5-7741BF0C2D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6CB1E-047D-4B62-BC40-40A7E3D234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017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443B1-C8F6-40D3-AC31-5F4621AC3186}" type="datetimeFigureOut">
              <a:rPr lang="en-US" smtClean="0"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6CB1E-047D-4B62-BC40-40A7E3D234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695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10.png"/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hyperlink" Target="https://www.congress.gov/117/plaws/publ114/PLAW-117publ114.pdf" TargetMode="Externa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eg"/><Relationship Id="rId5" Type="http://schemas.openxmlformats.org/officeDocument/2006/relationships/image" Target="../media/image1.jp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702F7-76DD-4166-8549-55F4F7950B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541" y="374474"/>
            <a:ext cx="10509813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800" b="1" dirty="0"/>
              <a:t>Modernizing Access to Our Public Land Act </a:t>
            </a:r>
            <a:br>
              <a:rPr lang="en-US" sz="4800" b="1" dirty="0"/>
            </a:br>
            <a:r>
              <a:rPr lang="en-US" sz="4800" b="1" dirty="0"/>
              <a:t>(</a:t>
            </a:r>
            <a:r>
              <a:rPr lang="en-US" sz="4800" b="1" dirty="0" err="1"/>
              <a:t>MAPLand</a:t>
            </a:r>
            <a:r>
              <a:rPr lang="en-US" sz="4800" b="1" dirty="0"/>
              <a:t> Act)	</a:t>
            </a:r>
            <a:endParaRPr lang="en-US" sz="4800" b="1" dirty="0">
              <a:cs typeface="Calibri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EFC1C9-DC1A-4065-B3A6-DC0F0A246C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3448" y="3094039"/>
            <a:ext cx="9144000" cy="21637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 dirty="0">
                <a:hlinkClick r:id="rId4"/>
              </a:rPr>
              <a:t>Public Law 117-114</a:t>
            </a:r>
            <a:endParaRPr lang="en-US" sz="2600" dirty="0">
              <a:cs typeface="Calibri"/>
            </a:endParaRPr>
          </a:p>
          <a:p>
            <a:r>
              <a:rPr lang="en-US" sz="2600" b="1" dirty="0">
                <a:cs typeface="Calibri" panose="020F0502020204030204"/>
              </a:rPr>
              <a:t>Hunting and Wildlife Conservation Council</a:t>
            </a:r>
          </a:p>
          <a:p>
            <a:r>
              <a:rPr lang="en-US" sz="2600" b="1" dirty="0">
                <a:cs typeface="Calibri" panose="020F0502020204030204"/>
              </a:rPr>
              <a:t>September 12, 2023</a:t>
            </a:r>
          </a:p>
        </p:txBody>
      </p:sp>
      <p:pic>
        <p:nvPicPr>
          <p:cNvPr id="13" name="Picture 12" descr="United States Department of Agriculture Logo">
            <a:extLst>
              <a:ext uri="{FF2B5EF4-FFF2-40B4-BE49-F238E27FC236}">
                <a16:creationId xmlns:a16="http://schemas.microsoft.com/office/drawing/2014/main" id="{1B66A300-5F8D-4E60-A5BE-4F246118E7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946" y="5674769"/>
            <a:ext cx="1282110" cy="876353"/>
          </a:xfrm>
          <a:prstGeom prst="rect">
            <a:avLst/>
          </a:prstGeom>
        </p:spPr>
      </p:pic>
      <p:pic>
        <p:nvPicPr>
          <p:cNvPr id="19" name="Picture 18" descr="Fish Wildlife Service Logo">
            <a:extLst>
              <a:ext uri="{FF2B5EF4-FFF2-40B4-BE49-F238E27FC236}">
                <a16:creationId xmlns:a16="http://schemas.microsoft.com/office/drawing/2014/main" id="{8286B9E2-2F96-46D0-9D60-32D4BFA830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777" y="5530521"/>
            <a:ext cx="1051222" cy="1255192"/>
          </a:xfrm>
          <a:prstGeom prst="rect">
            <a:avLst/>
          </a:prstGeom>
        </p:spPr>
      </p:pic>
      <p:pic>
        <p:nvPicPr>
          <p:cNvPr id="9" name="Picture 8" descr="National Park Service Logo">
            <a:extLst>
              <a:ext uri="{FF2B5EF4-FFF2-40B4-BE49-F238E27FC236}">
                <a16:creationId xmlns:a16="http://schemas.microsoft.com/office/drawing/2014/main" id="{E2DD4949-6346-422F-89CA-96098BCA69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97" y="5530521"/>
            <a:ext cx="902525" cy="1175929"/>
          </a:xfrm>
          <a:prstGeom prst="rect">
            <a:avLst/>
          </a:prstGeom>
        </p:spPr>
      </p:pic>
      <p:pic>
        <p:nvPicPr>
          <p:cNvPr id="7" name="Picture 6" descr="Bureau of Reclamation Logo">
            <a:extLst>
              <a:ext uri="{FF2B5EF4-FFF2-40B4-BE49-F238E27FC236}">
                <a16:creationId xmlns:a16="http://schemas.microsoft.com/office/drawing/2014/main" id="{F8541030-9C5A-4F13-ABBB-E149D3DC3D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85" y="5782566"/>
            <a:ext cx="1873541" cy="594849"/>
          </a:xfrm>
          <a:prstGeom prst="rect">
            <a:avLst/>
          </a:prstGeom>
        </p:spPr>
      </p:pic>
      <p:pic>
        <p:nvPicPr>
          <p:cNvPr id="5" name="Picture 4" descr="Department of the Interior Logo">
            <a:extLst>
              <a:ext uri="{FF2B5EF4-FFF2-40B4-BE49-F238E27FC236}">
                <a16:creationId xmlns:a16="http://schemas.microsoft.com/office/drawing/2014/main" id="{819E3691-6AEF-4224-BAA1-37DA5BD92D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8" y="5591604"/>
            <a:ext cx="1001068" cy="1001068"/>
          </a:xfrm>
          <a:prstGeom prst="rect">
            <a:avLst/>
          </a:prstGeom>
        </p:spPr>
      </p:pic>
      <p:pic>
        <p:nvPicPr>
          <p:cNvPr id="17" name="Picture 16" descr="Bureau of Land Management Logo">
            <a:extLst>
              <a:ext uri="{FF2B5EF4-FFF2-40B4-BE49-F238E27FC236}">
                <a16:creationId xmlns:a16="http://schemas.microsoft.com/office/drawing/2014/main" id="{D36C263D-6442-4847-95A0-0C932C671E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977" y="5706022"/>
            <a:ext cx="1051222" cy="914564"/>
          </a:xfrm>
          <a:prstGeom prst="rect">
            <a:avLst/>
          </a:prstGeom>
        </p:spPr>
      </p:pic>
      <p:pic>
        <p:nvPicPr>
          <p:cNvPr id="11" name="Picture 10" descr="US Army Corps of Engineers Logo">
            <a:extLst>
              <a:ext uri="{FF2B5EF4-FFF2-40B4-BE49-F238E27FC236}">
                <a16:creationId xmlns:a16="http://schemas.microsoft.com/office/drawing/2014/main" id="{B231CF5D-BDD4-44CA-B4AA-39DB75BD13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451" y="5556809"/>
            <a:ext cx="1365826" cy="1046362"/>
          </a:xfrm>
          <a:prstGeom prst="rect">
            <a:avLst/>
          </a:prstGeom>
        </p:spPr>
      </p:pic>
      <p:pic>
        <p:nvPicPr>
          <p:cNvPr id="15" name="Picture 14" descr="USDA's Forest Service Logo">
            <a:extLst>
              <a:ext uri="{FF2B5EF4-FFF2-40B4-BE49-F238E27FC236}">
                <a16:creationId xmlns:a16="http://schemas.microsoft.com/office/drawing/2014/main" id="{3FA7CE32-4CE9-4970-BE64-09DA8CBCDCC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59" y="5589765"/>
            <a:ext cx="941726" cy="10463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A5D3F1-7AB1-FF02-B748-017870C6460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36265" y="5785906"/>
            <a:ext cx="1772967" cy="65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66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2E7CC5-C78B-4EBD-9565-3FA00FAA6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Questions">
            <a:extLst>
              <a:ext uri="{FF2B5EF4-FFF2-40B4-BE49-F238E27FC236}">
                <a16:creationId xmlns:a16="http://schemas.microsoft.com/office/drawing/2014/main" id="{692FE5D2-5A50-E8FF-CCCE-4BB4602C4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988" y="1744515"/>
            <a:ext cx="3368969" cy="3368969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A4529A5-F675-429F-8044-01372BB13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023A36-10C6-38F3-E343-191FCEF66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2061" y="762538"/>
            <a:ext cx="5649349" cy="31998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questions/comments do you have for us?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63DAB858-5A0C-4AFF-AAC6-705EDF8D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7682" y="4043302"/>
            <a:ext cx="5303520" cy="18288"/>
          </a:xfrm>
          <a:custGeom>
            <a:avLst/>
            <a:gdLst>
              <a:gd name="connsiteX0" fmla="*/ 0 w 5303520"/>
              <a:gd name="connsiteY0" fmla="*/ 0 h 18288"/>
              <a:gd name="connsiteX1" fmla="*/ 556870 w 5303520"/>
              <a:gd name="connsiteY1" fmla="*/ 0 h 18288"/>
              <a:gd name="connsiteX2" fmla="*/ 1272845 w 5303520"/>
              <a:gd name="connsiteY2" fmla="*/ 0 h 18288"/>
              <a:gd name="connsiteX3" fmla="*/ 1882750 w 5303520"/>
              <a:gd name="connsiteY3" fmla="*/ 0 h 18288"/>
              <a:gd name="connsiteX4" fmla="*/ 2439619 w 5303520"/>
              <a:gd name="connsiteY4" fmla="*/ 0 h 18288"/>
              <a:gd name="connsiteX5" fmla="*/ 3155594 w 5303520"/>
              <a:gd name="connsiteY5" fmla="*/ 0 h 18288"/>
              <a:gd name="connsiteX6" fmla="*/ 3818534 w 5303520"/>
              <a:gd name="connsiteY6" fmla="*/ 0 h 18288"/>
              <a:gd name="connsiteX7" fmla="*/ 4481474 w 5303520"/>
              <a:gd name="connsiteY7" fmla="*/ 0 h 18288"/>
              <a:gd name="connsiteX8" fmla="*/ 5303520 w 5303520"/>
              <a:gd name="connsiteY8" fmla="*/ 0 h 18288"/>
              <a:gd name="connsiteX9" fmla="*/ 5303520 w 5303520"/>
              <a:gd name="connsiteY9" fmla="*/ 18288 h 18288"/>
              <a:gd name="connsiteX10" fmla="*/ 4746650 w 5303520"/>
              <a:gd name="connsiteY10" fmla="*/ 18288 h 18288"/>
              <a:gd name="connsiteX11" fmla="*/ 4242816 w 5303520"/>
              <a:gd name="connsiteY11" fmla="*/ 18288 h 18288"/>
              <a:gd name="connsiteX12" fmla="*/ 3526841 w 5303520"/>
              <a:gd name="connsiteY12" fmla="*/ 18288 h 18288"/>
              <a:gd name="connsiteX13" fmla="*/ 2969971 w 5303520"/>
              <a:gd name="connsiteY13" fmla="*/ 18288 h 18288"/>
              <a:gd name="connsiteX14" fmla="*/ 2253996 w 5303520"/>
              <a:gd name="connsiteY14" fmla="*/ 18288 h 18288"/>
              <a:gd name="connsiteX15" fmla="*/ 1484986 w 5303520"/>
              <a:gd name="connsiteY15" fmla="*/ 18288 h 18288"/>
              <a:gd name="connsiteX16" fmla="*/ 875081 w 5303520"/>
              <a:gd name="connsiteY16" fmla="*/ 18288 h 18288"/>
              <a:gd name="connsiteX17" fmla="*/ 0 w 5303520"/>
              <a:gd name="connsiteY17" fmla="*/ 18288 h 18288"/>
              <a:gd name="connsiteX18" fmla="*/ 0 w 530352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03520" h="18288" fill="none" extrusionOk="0">
                <a:moveTo>
                  <a:pt x="0" y="0"/>
                </a:moveTo>
                <a:cubicBezTo>
                  <a:pt x="191807" y="-19560"/>
                  <a:pt x="373092" y="14032"/>
                  <a:pt x="556870" y="0"/>
                </a:cubicBezTo>
                <a:cubicBezTo>
                  <a:pt x="740648" y="-14032"/>
                  <a:pt x="1109645" y="5886"/>
                  <a:pt x="1272845" y="0"/>
                </a:cubicBezTo>
                <a:cubicBezTo>
                  <a:pt x="1436045" y="-5886"/>
                  <a:pt x="1723352" y="-21940"/>
                  <a:pt x="1882750" y="0"/>
                </a:cubicBezTo>
                <a:cubicBezTo>
                  <a:pt x="2042148" y="21940"/>
                  <a:pt x="2308812" y="-23394"/>
                  <a:pt x="2439619" y="0"/>
                </a:cubicBezTo>
                <a:cubicBezTo>
                  <a:pt x="2570426" y="23394"/>
                  <a:pt x="2936980" y="-3315"/>
                  <a:pt x="3155594" y="0"/>
                </a:cubicBezTo>
                <a:cubicBezTo>
                  <a:pt x="3374208" y="3315"/>
                  <a:pt x="3528026" y="24519"/>
                  <a:pt x="3818534" y="0"/>
                </a:cubicBezTo>
                <a:cubicBezTo>
                  <a:pt x="4109042" y="-24519"/>
                  <a:pt x="4161759" y="-18720"/>
                  <a:pt x="4481474" y="0"/>
                </a:cubicBezTo>
                <a:cubicBezTo>
                  <a:pt x="4801189" y="18720"/>
                  <a:pt x="5011126" y="27308"/>
                  <a:pt x="5303520" y="0"/>
                </a:cubicBezTo>
                <a:cubicBezTo>
                  <a:pt x="5304050" y="6954"/>
                  <a:pt x="5304254" y="12839"/>
                  <a:pt x="5303520" y="18288"/>
                </a:cubicBezTo>
                <a:cubicBezTo>
                  <a:pt x="5132450" y="501"/>
                  <a:pt x="4953391" y="18714"/>
                  <a:pt x="4746650" y="18288"/>
                </a:cubicBezTo>
                <a:cubicBezTo>
                  <a:pt x="4539909" y="17863"/>
                  <a:pt x="4361261" y="7168"/>
                  <a:pt x="4242816" y="18288"/>
                </a:cubicBezTo>
                <a:cubicBezTo>
                  <a:pt x="4124371" y="29408"/>
                  <a:pt x="3754907" y="21026"/>
                  <a:pt x="3526841" y="18288"/>
                </a:cubicBezTo>
                <a:cubicBezTo>
                  <a:pt x="3298775" y="15550"/>
                  <a:pt x="3164473" y="3913"/>
                  <a:pt x="2969971" y="18288"/>
                </a:cubicBezTo>
                <a:cubicBezTo>
                  <a:pt x="2775469" y="32664"/>
                  <a:pt x="2608536" y="2050"/>
                  <a:pt x="2253996" y="18288"/>
                </a:cubicBezTo>
                <a:cubicBezTo>
                  <a:pt x="1899456" y="34526"/>
                  <a:pt x="1752044" y="28789"/>
                  <a:pt x="1484986" y="18288"/>
                </a:cubicBezTo>
                <a:cubicBezTo>
                  <a:pt x="1217928" y="7788"/>
                  <a:pt x="1060609" y="-4784"/>
                  <a:pt x="875081" y="18288"/>
                </a:cubicBezTo>
                <a:cubicBezTo>
                  <a:pt x="689553" y="41360"/>
                  <a:pt x="188846" y="25228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303520" h="18288" stroke="0" extrusionOk="0">
                <a:moveTo>
                  <a:pt x="0" y="0"/>
                </a:moveTo>
                <a:cubicBezTo>
                  <a:pt x="181149" y="2038"/>
                  <a:pt x="442175" y="-27591"/>
                  <a:pt x="609905" y="0"/>
                </a:cubicBezTo>
                <a:cubicBezTo>
                  <a:pt x="777636" y="27591"/>
                  <a:pt x="947554" y="-24271"/>
                  <a:pt x="1113739" y="0"/>
                </a:cubicBezTo>
                <a:cubicBezTo>
                  <a:pt x="1279924" y="24271"/>
                  <a:pt x="1721318" y="-30891"/>
                  <a:pt x="1882750" y="0"/>
                </a:cubicBezTo>
                <a:cubicBezTo>
                  <a:pt x="2044182" y="30891"/>
                  <a:pt x="2270822" y="-14002"/>
                  <a:pt x="2492654" y="0"/>
                </a:cubicBezTo>
                <a:cubicBezTo>
                  <a:pt x="2714486" y="14002"/>
                  <a:pt x="2822632" y="27292"/>
                  <a:pt x="3102559" y="0"/>
                </a:cubicBezTo>
                <a:cubicBezTo>
                  <a:pt x="3382487" y="-27292"/>
                  <a:pt x="3489743" y="-31235"/>
                  <a:pt x="3871570" y="0"/>
                </a:cubicBezTo>
                <a:cubicBezTo>
                  <a:pt x="4253397" y="31235"/>
                  <a:pt x="4301475" y="22800"/>
                  <a:pt x="4428439" y="0"/>
                </a:cubicBezTo>
                <a:cubicBezTo>
                  <a:pt x="4555403" y="-22800"/>
                  <a:pt x="5018410" y="43534"/>
                  <a:pt x="5303520" y="0"/>
                </a:cubicBezTo>
                <a:cubicBezTo>
                  <a:pt x="5302837" y="5414"/>
                  <a:pt x="5302800" y="12510"/>
                  <a:pt x="5303520" y="18288"/>
                </a:cubicBezTo>
                <a:cubicBezTo>
                  <a:pt x="5082751" y="18456"/>
                  <a:pt x="4993374" y="24100"/>
                  <a:pt x="4746650" y="18288"/>
                </a:cubicBezTo>
                <a:cubicBezTo>
                  <a:pt x="4499926" y="12477"/>
                  <a:pt x="4368648" y="-7187"/>
                  <a:pt x="4083710" y="18288"/>
                </a:cubicBezTo>
                <a:cubicBezTo>
                  <a:pt x="3798772" y="43763"/>
                  <a:pt x="3729434" y="5501"/>
                  <a:pt x="3473806" y="18288"/>
                </a:cubicBezTo>
                <a:cubicBezTo>
                  <a:pt x="3218178" y="31075"/>
                  <a:pt x="3056855" y="30003"/>
                  <a:pt x="2704795" y="18288"/>
                </a:cubicBezTo>
                <a:cubicBezTo>
                  <a:pt x="2352735" y="6573"/>
                  <a:pt x="2319447" y="29257"/>
                  <a:pt x="1935785" y="18288"/>
                </a:cubicBezTo>
                <a:cubicBezTo>
                  <a:pt x="1552123" y="7320"/>
                  <a:pt x="1532619" y="-467"/>
                  <a:pt x="1378915" y="18288"/>
                </a:cubicBezTo>
                <a:cubicBezTo>
                  <a:pt x="1225211" y="37043"/>
                  <a:pt x="1038692" y="34308"/>
                  <a:pt x="715975" y="18288"/>
                </a:cubicBezTo>
                <a:cubicBezTo>
                  <a:pt x="393258" y="2268"/>
                  <a:pt x="303768" y="26944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5676A8-A1C6-A6CF-FEE3-69B44F571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8048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sz="12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535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22F8F1F-3184-4047-916D-7F0D3C715D34}"/>
              </a:ext>
            </a:extLst>
          </p:cNvPr>
          <p:cNvSpPr txBox="1">
            <a:spLocks/>
          </p:cNvSpPr>
          <p:nvPr/>
        </p:nvSpPr>
        <p:spPr>
          <a:xfrm>
            <a:off x="913872" y="2110721"/>
            <a:ext cx="4426757" cy="20208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auto"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b="1" i="1" u="none" strike="noStrike" cap="none" spc="0" normalizeH="0" baseline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</a:rPr>
              <a:t>The MAPLand Act</a:t>
            </a:r>
            <a:endParaRPr kumimoji="0" lang="en-US" sz="2400" b="1" i="0" u="none" strike="noStrike" cap="none" spc="0" normalizeH="0" baseline="0" noProof="0" dirty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  <a:uLnTx/>
              <a:uFillTx/>
            </a:endParaRPr>
          </a:p>
          <a:p>
            <a:pPr marL="0" marR="0" lvl="0" indent="0" fontAlgn="auto"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5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Requires the Department of the Interior (DOI), the Forest Service, and the U.S. Army Corps of Engineers to jointly develop and adopt interagency </a:t>
            </a:r>
            <a:r>
              <a:rPr kumimoji="0" lang="en-US" sz="1500" b="1" i="1" u="none" strike="noStrike" cap="none" spc="0" normalizeH="0" baseline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</a:rPr>
              <a:t>standards</a:t>
            </a:r>
            <a:r>
              <a:rPr kumimoji="0" lang="en-US" sz="15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to ensure compatibility and </a:t>
            </a:r>
            <a:r>
              <a:rPr kumimoji="0" lang="en-US" sz="1500" b="1" i="1" u="none" strike="noStrike" cap="none" spc="0" normalizeH="0" baseline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</a:rPr>
              <a:t>interoperability</a:t>
            </a:r>
            <a:r>
              <a:rPr kumimoji="0" lang="en-US" sz="1500" b="0" i="1" u="none" strike="noStrike" cap="none" spc="0" normalizeH="0" baseline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5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among Federal databases for the collection and dissemination of </a:t>
            </a:r>
            <a:r>
              <a:rPr kumimoji="0" lang="en-US" sz="1500" b="1" i="1" u="none" strike="noStrike" cap="none" spc="0" normalizeH="0" baseline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</a:rPr>
              <a:t>outdoor recreation data </a:t>
            </a:r>
            <a:r>
              <a:rPr kumimoji="0" lang="en-US" sz="15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related to Federal lands.</a:t>
            </a:r>
            <a:endParaRPr kumimoji="0" lang="en-US" sz="15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14" name="Picture 3" descr="A father and son in archery gear pointing across a gully.">
            <a:extLst>
              <a:ext uri="{FF2B5EF4-FFF2-40B4-BE49-F238E27FC236}">
                <a16:creationId xmlns:a16="http://schemas.microsoft.com/office/drawing/2014/main" id="{416F9D59-4466-4879-A53A-14AD263039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53" r="7" b="18852"/>
          <a:stretch/>
        </p:blipFill>
        <p:spPr>
          <a:xfrm>
            <a:off x="5761975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pic>
        <p:nvPicPr>
          <p:cNvPr id="5" name="Picture 4" descr="A trail sign next to a red dirt trail.">
            <a:extLst>
              <a:ext uri="{FF2B5EF4-FFF2-40B4-BE49-F238E27FC236}">
                <a16:creationId xmlns:a16="http://schemas.microsoft.com/office/drawing/2014/main" id="{96123352-D53D-4D99-A0B5-CC900AB4E9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9" r="19500" b="-2"/>
          <a:stretch/>
        </p:blipFill>
        <p:spPr>
          <a:xfrm>
            <a:off x="5933788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7" name="Picture 6" descr="A person riding an ATV on a trail surrounded by trees.">
            <a:extLst>
              <a:ext uri="{FF2B5EF4-FFF2-40B4-BE49-F238E27FC236}">
                <a16:creationId xmlns:a16="http://schemas.microsoft.com/office/drawing/2014/main" id="{9FC13AE3-6A9C-44CD-9E12-D56DB4BF41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3" r="15578" b="4"/>
          <a:stretch/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pic>
        <p:nvPicPr>
          <p:cNvPr id="11" name="Picture 10" descr="A person riding a bike in the snow.">
            <a:extLst>
              <a:ext uri="{FF2B5EF4-FFF2-40B4-BE49-F238E27FC236}">
                <a16:creationId xmlns:a16="http://schemas.microsoft.com/office/drawing/2014/main" id="{86534B4F-DADD-4FA4-BA96-3D9439663D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8" r="1" b="12636"/>
          <a:stretch/>
        </p:blipFill>
        <p:spPr>
          <a:xfrm>
            <a:off x="20" y="4414950"/>
            <a:ext cx="1568072" cy="1847088"/>
          </a:xfrm>
          <a:custGeom>
            <a:avLst/>
            <a:gdLst/>
            <a:ahLst/>
            <a:cxnLst/>
            <a:rect l="l" t="t" r="r" b="b"/>
            <a:pathLst>
              <a:path w="1568092" h="1847088">
                <a:moveTo>
                  <a:pt x="644548" y="0"/>
                </a:moveTo>
                <a:cubicBezTo>
                  <a:pt x="1154607" y="0"/>
                  <a:pt x="1568092" y="413485"/>
                  <a:pt x="1568092" y="923544"/>
                </a:cubicBezTo>
                <a:cubicBezTo>
                  <a:pt x="1568092" y="1433603"/>
                  <a:pt x="1154607" y="1847088"/>
                  <a:pt x="644548" y="1847088"/>
                </a:cubicBezTo>
                <a:cubicBezTo>
                  <a:pt x="453276" y="1847088"/>
                  <a:pt x="275584" y="1788942"/>
                  <a:pt x="128186" y="1689361"/>
                </a:cubicBezTo>
                <a:lnTo>
                  <a:pt x="0" y="1583598"/>
                </a:lnTo>
                <a:lnTo>
                  <a:pt x="0" y="263490"/>
                </a:lnTo>
                <a:lnTo>
                  <a:pt x="128186" y="157727"/>
                </a:lnTo>
                <a:cubicBezTo>
                  <a:pt x="275584" y="58147"/>
                  <a:pt x="453276" y="0"/>
                  <a:pt x="644548" y="0"/>
                </a:cubicBezTo>
                <a:close/>
              </a:path>
            </a:pathLst>
          </a:custGeom>
        </p:spPr>
      </p:pic>
      <p:pic>
        <p:nvPicPr>
          <p:cNvPr id="13" name="Picture 12" descr="A person riding a snowmobile across an open area.">
            <a:extLst>
              <a:ext uri="{FF2B5EF4-FFF2-40B4-BE49-F238E27FC236}">
                <a16:creationId xmlns:a16="http://schemas.microsoft.com/office/drawing/2014/main" id="{2EC141FD-EE8F-404E-8440-786459B242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3" r="5" b="17595"/>
          <a:stretch/>
        </p:blipFill>
        <p:spPr>
          <a:xfrm>
            <a:off x="1866382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pic>
        <p:nvPicPr>
          <p:cNvPr id="9" name="Picture 8" descr="A pack string with two packers walking through sage brush with mountains in the background.">
            <a:extLst>
              <a:ext uri="{FF2B5EF4-FFF2-40B4-BE49-F238E27FC236}">
                <a16:creationId xmlns:a16="http://schemas.microsoft.com/office/drawing/2014/main" id="{137C5673-11E2-4E0D-80D7-7A3C27EDE9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" r="21985" b="-4"/>
          <a:stretch/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57649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89575E1-3389-451A-A5F7-27854C25C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293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3CCC5C-D88E-40FB-B30B-23DCDBD0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4167268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E75D76-9EF3-4E47-ACF3-498EFB3A7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591344"/>
            <a:ext cx="3200400" cy="558561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MAPLand Act Governance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6DA5C-2BB1-456B-A05A-0D20FCEF6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dirty="0">
                <a:cs typeface="Calibri"/>
              </a:rPr>
              <a:t>Standard schemas (October 2024)</a:t>
            </a:r>
          </a:p>
          <a:p>
            <a:pPr lvl="1"/>
            <a:r>
              <a:rPr lang="en-US" dirty="0">
                <a:cs typeface="Calibri"/>
              </a:rPr>
              <a:t>Interagency Core Team &amp; Interagency Subgroups</a:t>
            </a:r>
          </a:p>
          <a:p>
            <a:pPr lvl="1"/>
            <a:r>
              <a:rPr lang="en-US" dirty="0">
                <a:cs typeface="Calibri"/>
              </a:rPr>
              <a:t>Charter</a:t>
            </a:r>
          </a:p>
          <a:p>
            <a:pPr lvl="1"/>
            <a:r>
              <a:rPr lang="en-US" dirty="0">
                <a:cs typeface="Calibri"/>
              </a:rPr>
              <a:t>Action Plan &amp; Milestones</a:t>
            </a:r>
          </a:p>
          <a:p>
            <a:r>
              <a:rPr lang="en-US" dirty="0">
                <a:cs typeface="Calibri"/>
              </a:rPr>
              <a:t>Digitize and Publish data</a:t>
            </a:r>
          </a:p>
          <a:p>
            <a:pPr lvl="1"/>
            <a:r>
              <a:rPr lang="en-US" dirty="0">
                <a:cs typeface="Calibri"/>
              </a:rPr>
              <a:t>Easements (April 2026)</a:t>
            </a:r>
          </a:p>
          <a:p>
            <a:pPr lvl="1"/>
            <a:r>
              <a:rPr lang="en-US" dirty="0">
                <a:cs typeface="Calibri"/>
              </a:rPr>
              <a:t>Roads, Trails, Recreational shooting and hunting closure areas, Recreation sites (April 2027) </a:t>
            </a:r>
          </a:p>
          <a:p>
            <a:pPr lvl="1"/>
            <a:r>
              <a:rPr lang="en-US" dirty="0">
                <a:cs typeface="Calibri"/>
              </a:rPr>
              <a:t>Develop a public feedback mechanism to maintain and update the data</a:t>
            </a:r>
          </a:p>
          <a:p>
            <a:r>
              <a:rPr lang="en-US" dirty="0">
                <a:cs typeface="Calibri"/>
              </a:rPr>
              <a:t>Report Annually through 2031 on status.</a:t>
            </a:r>
          </a:p>
          <a:p>
            <a:pPr marL="0" indent="0">
              <a:buNone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363932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9E881A4-A468-403A-9941-F8FFD5C68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raphic 26" descr="Map with pin">
            <a:extLst>
              <a:ext uri="{FF2B5EF4-FFF2-40B4-BE49-F238E27FC236}">
                <a16:creationId xmlns:a16="http://schemas.microsoft.com/office/drawing/2014/main" id="{642A8D2D-7A9C-337D-9ED6-4B60B3ED3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1443" y="1919377"/>
            <a:ext cx="3019248" cy="301924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F168544-607B-491A-8601-3087D0FCE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8703" y="1"/>
            <a:ext cx="7423298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A797C2-EEF0-46C6-BD3A-3469A7C59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3287" y="871442"/>
            <a:ext cx="5667269" cy="1289024"/>
          </a:xfrm>
        </p:spPr>
        <p:txBody>
          <a:bodyPr anchor="b">
            <a:normAutofit/>
          </a:bodyPr>
          <a:lstStyle/>
          <a:p>
            <a:pPr algn="ctr"/>
            <a:r>
              <a:rPr lang="en-US" sz="3200">
                <a:solidFill>
                  <a:srgbClr val="595959"/>
                </a:solidFill>
              </a:rPr>
              <a:t>Interagency Focus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2D30B-D708-40B1-92BF-32CA20012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3287" y="2447337"/>
            <a:ext cx="5667269" cy="3539220"/>
          </a:xfrm>
        </p:spPr>
        <p:txBody>
          <a:bodyPr anchor="t">
            <a:normAutofit/>
          </a:bodyPr>
          <a:lstStyle/>
          <a:p>
            <a:r>
              <a:rPr lang="en-US" sz="2000">
                <a:solidFill>
                  <a:srgbClr val="595959"/>
                </a:solidFill>
              </a:rPr>
              <a:t>Goal: geospatial data relating to outdoor recreation in standard schemas/geospatial data dictionaries.</a:t>
            </a:r>
          </a:p>
          <a:p>
            <a:pPr lvl="1"/>
            <a:r>
              <a:rPr lang="en-US" sz="2000">
                <a:solidFill>
                  <a:srgbClr val="595959"/>
                </a:solidFill>
              </a:rPr>
              <a:t>Integrate</a:t>
            </a:r>
          </a:p>
          <a:p>
            <a:pPr lvl="1"/>
            <a:r>
              <a:rPr lang="en-US" sz="2000">
                <a:solidFill>
                  <a:srgbClr val="595959"/>
                </a:solidFill>
              </a:rPr>
              <a:t>Translate without interpretation</a:t>
            </a:r>
          </a:p>
          <a:p>
            <a:r>
              <a:rPr lang="en-US" sz="2000">
                <a:solidFill>
                  <a:srgbClr val="595959"/>
                </a:solidFill>
              </a:rPr>
              <a:t>Translation not changing how agencies do business</a:t>
            </a:r>
          </a:p>
          <a:p>
            <a:r>
              <a:rPr lang="en-US" sz="2000">
                <a:solidFill>
                  <a:srgbClr val="595959"/>
                </a:solidFill>
              </a:rPr>
              <a:t>Standards across themes</a:t>
            </a:r>
          </a:p>
          <a:p>
            <a:pPr lvl="1"/>
            <a:r>
              <a:rPr lang="en-US" sz="2000">
                <a:solidFill>
                  <a:srgbClr val="595959"/>
                </a:solidFill>
              </a:rPr>
              <a:t>Schema</a:t>
            </a:r>
          </a:p>
          <a:p>
            <a:pPr lvl="1"/>
            <a:r>
              <a:rPr lang="en-US" sz="2000">
                <a:solidFill>
                  <a:srgbClr val="595959"/>
                </a:solidFill>
              </a:rPr>
              <a:t>Metadata</a:t>
            </a:r>
          </a:p>
          <a:p>
            <a:pPr lvl="1"/>
            <a:r>
              <a:rPr lang="en-US" sz="2000">
                <a:solidFill>
                  <a:srgbClr val="595959"/>
                </a:solidFill>
              </a:rPr>
              <a:t>Quality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914A2D8-4F66-49E1-B671-F3FB2631E30A}"/>
              </a:ext>
            </a:extLst>
          </p:cNvPr>
          <p:cNvSpPr txBox="1">
            <a:spLocks/>
          </p:cNvSpPr>
          <p:nvPr/>
        </p:nvSpPr>
        <p:spPr>
          <a:xfrm>
            <a:off x="6172200" y="2834639"/>
            <a:ext cx="5157787" cy="35528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973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89575E1-3389-451A-A5F7-27854C25C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293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3CCC5C-D88E-40FB-B30B-23DCDBD0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4167268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A797C2-EEF0-46C6-BD3A-3469A7C59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591344"/>
            <a:ext cx="3200400" cy="558561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Interagency Focus</a:t>
            </a: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2D30B-D708-40B1-92BF-32CA20012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dirty="0"/>
              <a:t>Goal: geospatial data relating to outdoor recreation in standard schemas/geospatial data dictionaries.</a:t>
            </a:r>
          </a:p>
          <a:p>
            <a:pPr lvl="1"/>
            <a:r>
              <a:rPr lang="en-US" dirty="0"/>
              <a:t>Integrate &amp; Translate without interpretation</a:t>
            </a:r>
          </a:p>
          <a:p>
            <a:pPr lvl="1"/>
            <a:r>
              <a:rPr lang="en-US" dirty="0"/>
              <a:t>Potentially aggregate</a:t>
            </a:r>
          </a:p>
          <a:p>
            <a:r>
              <a:rPr lang="en-US" dirty="0"/>
              <a:t>Translation not necessarily changing how agencies do business</a:t>
            </a:r>
          </a:p>
          <a:p>
            <a:r>
              <a:rPr lang="en-US" dirty="0"/>
              <a:t>Standards across themes</a:t>
            </a:r>
          </a:p>
          <a:p>
            <a:pPr lvl="1"/>
            <a:r>
              <a:rPr lang="en-US" dirty="0"/>
              <a:t>Schema</a:t>
            </a:r>
          </a:p>
          <a:p>
            <a:pPr lvl="1"/>
            <a:r>
              <a:rPr lang="en-US" dirty="0"/>
              <a:t>Metadata</a:t>
            </a:r>
          </a:p>
          <a:p>
            <a:pPr lvl="1"/>
            <a:r>
              <a:rPr lang="en-US" dirty="0"/>
              <a:t>Quality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914A2D8-4F66-49E1-B671-F3FB2631E30A}"/>
              </a:ext>
            </a:extLst>
          </p:cNvPr>
          <p:cNvSpPr txBox="1">
            <a:spLocks/>
          </p:cNvSpPr>
          <p:nvPr/>
        </p:nvSpPr>
        <p:spPr>
          <a:xfrm>
            <a:off x="6172200" y="2834639"/>
            <a:ext cx="5157787" cy="35528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412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EA8E7-ADC8-41FD-8A3E-CF95E6967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High-level Data Matrix</a:t>
            </a:r>
          </a:p>
        </p:txBody>
      </p:sp>
      <p:pic>
        <p:nvPicPr>
          <p:cNvPr id="965" name="Picture 964" descr="Table&#10;&#10;Description automatically generated">
            <a:extLst>
              <a:ext uri="{FF2B5EF4-FFF2-40B4-BE49-F238E27FC236}">
                <a16:creationId xmlns:a16="http://schemas.microsoft.com/office/drawing/2014/main" id="{A4545E22-A5AF-F796-6F47-FCABAA888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128" y="1675227"/>
            <a:ext cx="9013743" cy="439419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28466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89575E1-3389-451A-A5F7-27854C25C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293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3CCC5C-D88E-40FB-B30B-23DCDBD0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4167268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A797C2-EEF0-46C6-BD3A-3469A7C59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591344"/>
            <a:ext cx="3200400" cy="558561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Challenges</a:t>
            </a: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2D30B-D708-40B1-92BF-32CA20012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dirty="0"/>
              <a:t>Executive Orders, CFRs, Policy</a:t>
            </a:r>
          </a:p>
          <a:p>
            <a:r>
              <a:rPr lang="en-US" dirty="0"/>
              <a:t>Missions</a:t>
            </a:r>
          </a:p>
          <a:p>
            <a:r>
              <a:rPr lang="en-US" dirty="0"/>
              <a:t>Data and Content Management</a:t>
            </a:r>
          </a:p>
          <a:p>
            <a:r>
              <a:rPr lang="en-US" dirty="0"/>
              <a:t>Appropriations and capacity</a:t>
            </a:r>
          </a:p>
          <a:p>
            <a:r>
              <a:rPr lang="en-US" dirty="0"/>
              <a:t>Meeting Act’s timelines</a:t>
            </a:r>
          </a:p>
          <a:p>
            <a:r>
              <a:rPr lang="en-US" dirty="0"/>
              <a:t>Broad enough for county, state use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914A2D8-4F66-49E1-B671-F3FB2631E30A}"/>
              </a:ext>
            </a:extLst>
          </p:cNvPr>
          <p:cNvSpPr txBox="1">
            <a:spLocks/>
          </p:cNvSpPr>
          <p:nvPr/>
        </p:nvSpPr>
        <p:spPr>
          <a:xfrm>
            <a:off x="6172200" y="2834639"/>
            <a:ext cx="5157787" cy="35528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912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89575E1-3389-451A-A5F7-27854C25C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293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3CCC5C-D88E-40FB-B30B-23DCDBD0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4167268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A797C2-EEF0-46C6-BD3A-3469A7C59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591344"/>
            <a:ext cx="3200400" cy="558561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Successes</a:t>
            </a: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2D30B-D708-40B1-92BF-32CA20012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dirty="0"/>
              <a:t>Bringing agencies together</a:t>
            </a:r>
          </a:p>
          <a:p>
            <a:r>
              <a:rPr lang="en-US" dirty="0"/>
              <a:t>Gaining awareness and understanding</a:t>
            </a:r>
          </a:p>
          <a:p>
            <a:r>
              <a:rPr lang="en-US" dirty="0"/>
              <a:t>Determining applicability of current national standards</a:t>
            </a:r>
          </a:p>
          <a:p>
            <a:r>
              <a:rPr lang="en-US" dirty="0"/>
              <a:t>Creating schemas for each data theme</a:t>
            </a:r>
          </a:p>
          <a:p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914A2D8-4F66-49E1-B671-F3FB2631E30A}"/>
              </a:ext>
            </a:extLst>
          </p:cNvPr>
          <p:cNvSpPr txBox="1">
            <a:spLocks/>
          </p:cNvSpPr>
          <p:nvPr/>
        </p:nvSpPr>
        <p:spPr>
          <a:xfrm>
            <a:off x="6172200" y="2834639"/>
            <a:ext cx="5157787" cy="35528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492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rrow: Right 21">
            <a:extLst>
              <a:ext uri="{FF2B5EF4-FFF2-40B4-BE49-F238E27FC236}">
                <a16:creationId xmlns:a16="http://schemas.microsoft.com/office/drawing/2014/main" id="{387DE204-1EBE-5265-1E0E-B8E976038CE1}"/>
              </a:ext>
            </a:extLst>
          </p:cNvPr>
          <p:cNvSpPr/>
          <p:nvPr/>
        </p:nvSpPr>
        <p:spPr>
          <a:xfrm>
            <a:off x="9412605" y="4250241"/>
            <a:ext cx="1425022" cy="852755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B0BB8C69-F918-9418-4E89-0D27CAE20306}"/>
              </a:ext>
            </a:extLst>
          </p:cNvPr>
          <p:cNvSpPr/>
          <p:nvPr/>
        </p:nvSpPr>
        <p:spPr>
          <a:xfrm>
            <a:off x="8212987" y="4270166"/>
            <a:ext cx="1425022" cy="852755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3FA2619E-08C6-79F6-C361-7DAFFAB4F950}"/>
              </a:ext>
            </a:extLst>
          </p:cNvPr>
          <p:cNvSpPr/>
          <p:nvPr/>
        </p:nvSpPr>
        <p:spPr>
          <a:xfrm>
            <a:off x="7106174" y="4236274"/>
            <a:ext cx="1481846" cy="852755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6E9003-CD85-88ED-1F50-90FD1877F1F0}"/>
              </a:ext>
            </a:extLst>
          </p:cNvPr>
          <p:cNvSpPr txBox="1"/>
          <p:nvPr/>
        </p:nvSpPr>
        <p:spPr>
          <a:xfrm rot="17897138">
            <a:off x="-273273" y="2007422"/>
            <a:ext cx="2767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err="1"/>
              <a:t>MAPLand</a:t>
            </a:r>
            <a:r>
              <a:rPr lang="en-US" sz="2400" dirty="0"/>
              <a:t> Act Signed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5E59BF-03F9-6FC8-3F90-5F781EE5CB75}"/>
              </a:ext>
            </a:extLst>
          </p:cNvPr>
          <p:cNvSpPr txBox="1"/>
          <p:nvPr/>
        </p:nvSpPr>
        <p:spPr>
          <a:xfrm rot="17897138">
            <a:off x="675994" y="1812959"/>
            <a:ext cx="3151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/>
              <a:t>Interagency Core Group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92EDA5-0563-E7AE-3E29-3ADBC8AE8505}"/>
              </a:ext>
            </a:extLst>
          </p:cNvPr>
          <p:cNvSpPr txBox="1"/>
          <p:nvPr/>
        </p:nvSpPr>
        <p:spPr>
          <a:xfrm rot="17897138">
            <a:off x="1768141" y="2042292"/>
            <a:ext cx="2736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/>
              <a:t>Thematic Sub Teams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9DF74B-229E-05E5-7568-2716C18BAA30}"/>
              </a:ext>
            </a:extLst>
          </p:cNvPr>
          <p:cNvSpPr txBox="1"/>
          <p:nvPr/>
        </p:nvSpPr>
        <p:spPr>
          <a:xfrm rot="17897138">
            <a:off x="4274894" y="2726195"/>
            <a:ext cx="1304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/>
              <a:t>Review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3E3E2C-11FD-77C4-AC8B-54DA600BF193}"/>
              </a:ext>
            </a:extLst>
          </p:cNvPr>
          <p:cNvSpPr txBox="1"/>
          <p:nvPr/>
        </p:nvSpPr>
        <p:spPr>
          <a:xfrm rot="17897138">
            <a:off x="2725344" y="1894953"/>
            <a:ext cx="3064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/>
              <a:t>Standard Development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39490E-3F72-0785-ED0E-CD527AE05401}"/>
              </a:ext>
            </a:extLst>
          </p:cNvPr>
          <p:cNvSpPr txBox="1"/>
          <p:nvPr/>
        </p:nvSpPr>
        <p:spPr>
          <a:xfrm rot="17897138">
            <a:off x="5245494" y="2766283"/>
            <a:ext cx="1222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/>
              <a:t>Revision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4FE0B6-1496-9075-7E9E-8E8A04F38BF2}"/>
              </a:ext>
            </a:extLst>
          </p:cNvPr>
          <p:cNvSpPr txBox="1"/>
          <p:nvPr/>
        </p:nvSpPr>
        <p:spPr>
          <a:xfrm rot="17897138">
            <a:off x="6237469" y="2700255"/>
            <a:ext cx="1304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/>
              <a:t>Review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2EED64-FB8E-F8ED-7512-69AC8D9B931D}"/>
              </a:ext>
            </a:extLst>
          </p:cNvPr>
          <p:cNvSpPr txBox="1"/>
          <p:nvPr/>
        </p:nvSpPr>
        <p:spPr>
          <a:xfrm rot="17897138">
            <a:off x="6854355" y="2089876"/>
            <a:ext cx="2750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/>
              <a:t>Secretaries Approval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D267F3-4951-7AE9-1113-7DD8DD32CE77}"/>
              </a:ext>
            </a:extLst>
          </p:cNvPr>
          <p:cNvSpPr txBox="1"/>
          <p:nvPr/>
        </p:nvSpPr>
        <p:spPr>
          <a:xfrm rot="17897138">
            <a:off x="7768587" y="1698208"/>
            <a:ext cx="3259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/>
              <a:t>Easement Data Available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1D57EA-60B9-E865-DD7C-E1286348CDCD}"/>
              </a:ext>
            </a:extLst>
          </p:cNvPr>
          <p:cNvSpPr txBox="1"/>
          <p:nvPr/>
        </p:nvSpPr>
        <p:spPr>
          <a:xfrm rot="17897138">
            <a:off x="9121322" y="1782542"/>
            <a:ext cx="30117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/>
              <a:t>Hunting, Roads, Trails, </a:t>
            </a:r>
          </a:p>
          <a:p>
            <a:pPr algn="r"/>
            <a:r>
              <a:rPr lang="en-US" sz="2400" dirty="0"/>
              <a:t>Recreation Sites </a:t>
            </a:r>
          </a:p>
          <a:p>
            <a:pPr algn="r"/>
            <a:r>
              <a:rPr lang="en-US" sz="2400" dirty="0"/>
              <a:t>Data Available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37864F26-1E8D-3A13-8EE0-32FEA20F7F76}"/>
              </a:ext>
            </a:extLst>
          </p:cNvPr>
          <p:cNvSpPr/>
          <p:nvPr/>
        </p:nvSpPr>
        <p:spPr>
          <a:xfrm>
            <a:off x="6204169" y="4232768"/>
            <a:ext cx="1320836" cy="852755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84D58E24-BC24-00DD-1A93-EE9901DF43C4}"/>
              </a:ext>
            </a:extLst>
          </p:cNvPr>
          <p:cNvSpPr/>
          <p:nvPr/>
        </p:nvSpPr>
        <p:spPr>
          <a:xfrm>
            <a:off x="5188122" y="4232768"/>
            <a:ext cx="1358787" cy="852755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70A5B0CE-A804-6058-9B6D-DDE0594DCB91}"/>
              </a:ext>
            </a:extLst>
          </p:cNvPr>
          <p:cNvSpPr/>
          <p:nvPr/>
        </p:nvSpPr>
        <p:spPr>
          <a:xfrm>
            <a:off x="4176228" y="4232768"/>
            <a:ext cx="1357276" cy="852755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3D6043B4-2E80-66E5-FFF8-419302C57859}"/>
              </a:ext>
            </a:extLst>
          </p:cNvPr>
          <p:cNvSpPr/>
          <p:nvPr/>
        </p:nvSpPr>
        <p:spPr>
          <a:xfrm>
            <a:off x="3048606" y="4232768"/>
            <a:ext cx="1473228" cy="852755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EF1036F4-F9CE-38F2-D6A1-A2F9057CB5F0}"/>
              </a:ext>
            </a:extLst>
          </p:cNvPr>
          <p:cNvSpPr/>
          <p:nvPr/>
        </p:nvSpPr>
        <p:spPr>
          <a:xfrm>
            <a:off x="1820851" y="4232767"/>
            <a:ext cx="1440659" cy="852755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7AF33FA3-C371-51BA-A0EC-E1C510E70CCA}"/>
              </a:ext>
            </a:extLst>
          </p:cNvPr>
          <p:cNvSpPr/>
          <p:nvPr/>
        </p:nvSpPr>
        <p:spPr>
          <a:xfrm>
            <a:off x="921560" y="4232768"/>
            <a:ext cx="1115376" cy="852755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BAE21673-C227-122C-F59F-4AAD8C84638D}"/>
              </a:ext>
            </a:extLst>
          </p:cNvPr>
          <p:cNvSpPr/>
          <p:nvPr/>
        </p:nvSpPr>
        <p:spPr>
          <a:xfrm>
            <a:off x="128716" y="4232768"/>
            <a:ext cx="1083635" cy="852755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20B383-161D-1FD0-FCA2-A11F95FCAEFE}"/>
              </a:ext>
            </a:extLst>
          </p:cNvPr>
          <p:cNvSpPr txBox="1"/>
          <p:nvPr/>
        </p:nvSpPr>
        <p:spPr>
          <a:xfrm>
            <a:off x="128716" y="5482918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Apr</a:t>
            </a:r>
          </a:p>
          <a:p>
            <a:pPr algn="ctr"/>
            <a:r>
              <a:rPr lang="en-US" sz="2000" dirty="0"/>
              <a:t>2022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B93D04-BE4B-5C2F-7201-A8093AE34C71}"/>
              </a:ext>
            </a:extLst>
          </p:cNvPr>
          <p:cNvSpPr txBox="1"/>
          <p:nvPr/>
        </p:nvSpPr>
        <p:spPr>
          <a:xfrm>
            <a:off x="936094" y="5482918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Sept</a:t>
            </a:r>
          </a:p>
          <a:p>
            <a:pPr algn="ctr"/>
            <a:r>
              <a:rPr lang="en-US" sz="2000" dirty="0"/>
              <a:t>2022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CF2848-F715-56A4-FC1E-9FF58A2A7ACC}"/>
              </a:ext>
            </a:extLst>
          </p:cNvPr>
          <p:cNvSpPr txBox="1"/>
          <p:nvPr/>
        </p:nvSpPr>
        <p:spPr>
          <a:xfrm>
            <a:off x="1936121" y="5482918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Dec</a:t>
            </a:r>
          </a:p>
          <a:p>
            <a:pPr algn="ctr"/>
            <a:r>
              <a:rPr lang="en-US" sz="2000" dirty="0"/>
              <a:t>2022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922470-BE0D-A852-EE29-118A528F4CBF}"/>
              </a:ext>
            </a:extLst>
          </p:cNvPr>
          <p:cNvSpPr txBox="1"/>
          <p:nvPr/>
        </p:nvSpPr>
        <p:spPr>
          <a:xfrm>
            <a:off x="2864074" y="5482918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Aug</a:t>
            </a:r>
          </a:p>
          <a:p>
            <a:pPr algn="ctr"/>
            <a:r>
              <a:rPr lang="en-US" sz="2000" dirty="0"/>
              <a:t>2023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430D1B-3065-5FAF-894D-D066908C3650}"/>
              </a:ext>
            </a:extLst>
          </p:cNvPr>
          <p:cNvSpPr txBox="1"/>
          <p:nvPr/>
        </p:nvSpPr>
        <p:spPr>
          <a:xfrm>
            <a:off x="4071754" y="5482918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Sept</a:t>
            </a:r>
          </a:p>
          <a:p>
            <a:pPr algn="ctr"/>
            <a:r>
              <a:rPr lang="en-US" sz="2000" dirty="0"/>
              <a:t>2023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2C2F0E-DC49-4FA4-2ABE-3F6C8F870C38}"/>
              </a:ext>
            </a:extLst>
          </p:cNvPr>
          <p:cNvSpPr txBox="1"/>
          <p:nvPr/>
        </p:nvSpPr>
        <p:spPr>
          <a:xfrm>
            <a:off x="5133572" y="5482918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Oct</a:t>
            </a:r>
          </a:p>
          <a:p>
            <a:pPr algn="ctr"/>
            <a:r>
              <a:rPr lang="en-US" sz="2000" dirty="0"/>
              <a:t>2023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11C1F9-A45B-2A4F-10E3-07DBCFA5FAE4}"/>
              </a:ext>
            </a:extLst>
          </p:cNvPr>
          <p:cNvSpPr txBox="1"/>
          <p:nvPr/>
        </p:nvSpPr>
        <p:spPr>
          <a:xfrm>
            <a:off x="6115760" y="5482918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Dec</a:t>
            </a:r>
          </a:p>
          <a:p>
            <a:pPr algn="ctr"/>
            <a:r>
              <a:rPr lang="en-US" sz="2000" dirty="0"/>
              <a:t>2023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24EF53F-3471-D49B-BEEC-FBCC57139310}"/>
              </a:ext>
            </a:extLst>
          </p:cNvPr>
          <p:cNvSpPr txBox="1"/>
          <p:nvPr/>
        </p:nvSpPr>
        <p:spPr>
          <a:xfrm>
            <a:off x="7114388" y="5482918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Oct</a:t>
            </a:r>
          </a:p>
          <a:p>
            <a:pPr algn="ctr"/>
            <a:r>
              <a:rPr lang="en-US" sz="2000" dirty="0"/>
              <a:t>2024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CF5EF04-12CC-316F-7F95-17D57A4609E2}"/>
              </a:ext>
            </a:extLst>
          </p:cNvPr>
          <p:cNvSpPr txBox="1"/>
          <p:nvPr/>
        </p:nvSpPr>
        <p:spPr>
          <a:xfrm>
            <a:off x="8220724" y="5482918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Apr</a:t>
            </a:r>
          </a:p>
          <a:p>
            <a:pPr algn="ctr"/>
            <a:r>
              <a:rPr lang="en-US" sz="2000" dirty="0"/>
              <a:t>2026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05CF15A-1C02-BF9B-592C-45892D901FB2}"/>
              </a:ext>
            </a:extLst>
          </p:cNvPr>
          <p:cNvSpPr txBox="1"/>
          <p:nvPr/>
        </p:nvSpPr>
        <p:spPr>
          <a:xfrm>
            <a:off x="9707739" y="5482918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Apr</a:t>
            </a:r>
          </a:p>
          <a:p>
            <a:pPr algn="ctr"/>
            <a:r>
              <a:rPr lang="en-US" sz="2000" dirty="0"/>
              <a:t>2027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67F24F-D0CB-A16F-8CC4-9A4209FEFABE}"/>
              </a:ext>
            </a:extLst>
          </p:cNvPr>
          <p:cNvSpPr txBox="1"/>
          <p:nvPr/>
        </p:nvSpPr>
        <p:spPr>
          <a:xfrm>
            <a:off x="10837627" y="4058979"/>
            <a:ext cx="12309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Ongoing</a:t>
            </a:r>
          </a:p>
          <a:p>
            <a:pPr algn="ctr"/>
            <a:r>
              <a:rPr lang="en-US" sz="2400" dirty="0"/>
              <a:t>Data</a:t>
            </a:r>
          </a:p>
          <a:p>
            <a:pPr algn="ctr"/>
            <a:r>
              <a:rPr lang="en-US" sz="2400" dirty="0"/>
              <a:t>Updates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D4E7D2-6D09-DC7A-8F2D-38136AA04979}"/>
              </a:ext>
            </a:extLst>
          </p:cNvPr>
          <p:cNvSpPr txBox="1">
            <a:spLocks/>
          </p:cNvSpPr>
          <p:nvPr/>
        </p:nvSpPr>
        <p:spPr>
          <a:xfrm>
            <a:off x="251388" y="283812"/>
            <a:ext cx="10515600" cy="3605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/>
              <a:t>MAPLand Timeline</a:t>
            </a:r>
          </a:p>
        </p:txBody>
      </p:sp>
    </p:spTree>
    <p:extLst>
      <p:ext uri="{BB962C8B-B14F-4D97-AF65-F5344CB8AC3E}">
        <p14:creationId xmlns:p14="http://schemas.microsoft.com/office/powerpoint/2010/main" val="426358644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4644</TotalTime>
  <Words>341</Words>
  <Application>Microsoft Office PowerPoint</Application>
  <PresentationFormat>Widescreen</PresentationFormat>
  <Paragraphs>93</Paragraphs>
  <Slides>10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1_Office Theme</vt:lpstr>
      <vt:lpstr>Office Theme</vt:lpstr>
      <vt:lpstr>Modernizing Access to Our Public Land Act  (MAPLand Act) </vt:lpstr>
      <vt:lpstr>PowerPoint Presentation</vt:lpstr>
      <vt:lpstr>MAPLand Act Governance</vt:lpstr>
      <vt:lpstr>Interagency Focus</vt:lpstr>
      <vt:lpstr>Interagency Focus</vt:lpstr>
      <vt:lpstr>High-level Data Matrix</vt:lpstr>
      <vt:lpstr>Challenges</vt:lpstr>
      <vt:lpstr>Successes</vt:lpstr>
      <vt:lpstr>PowerPoint Presentation</vt:lpstr>
      <vt:lpstr>What questions/comments do you have for us?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Modernizing Access to our Public Land Act  (MAPLand Act)</dc:title>
  <dc:creator>David, Kelsey -FS, MISSOULA, MT</dc:creator>
  <cp:lastModifiedBy>David, Kelsey - FS, MT</cp:lastModifiedBy>
  <cp:revision>1015</cp:revision>
  <dcterms:created xsi:type="dcterms:W3CDTF">2022-10-17T16:31:20Z</dcterms:created>
  <dcterms:modified xsi:type="dcterms:W3CDTF">2023-11-14T17:41:05Z</dcterms:modified>
</cp:coreProperties>
</file>