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871_3A61DC4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870_338B6F9.xml" ContentType="application/vnd.ms-powerpoint.comments+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4"/>
    <p:sldMasterId id="2147483987" r:id="rId5"/>
  </p:sldMasterIdLst>
  <p:notesMasterIdLst>
    <p:notesMasterId r:id="rId24"/>
  </p:notesMasterIdLst>
  <p:sldIdLst>
    <p:sldId id="2140" r:id="rId6"/>
    <p:sldId id="2142" r:id="rId7"/>
    <p:sldId id="2144" r:id="rId8"/>
    <p:sldId id="2145" r:id="rId9"/>
    <p:sldId id="2146" r:id="rId10"/>
    <p:sldId id="2147" r:id="rId11"/>
    <p:sldId id="2148" r:id="rId12"/>
    <p:sldId id="2149" r:id="rId13"/>
    <p:sldId id="2150" r:id="rId14"/>
    <p:sldId id="2158" r:id="rId15"/>
    <p:sldId id="2153" r:id="rId16"/>
    <p:sldId id="2164" r:id="rId17"/>
    <p:sldId id="2165" r:id="rId18"/>
    <p:sldId id="2161" r:id="rId19"/>
    <p:sldId id="2162" r:id="rId20"/>
    <p:sldId id="2159" r:id="rId21"/>
    <p:sldId id="2160" r:id="rId22"/>
    <p:sldId id="21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Template" id="{889A1584-977C-449F-90AA-CCD562E6A888}">
          <p14:sldIdLst>
            <p14:sldId id="2140"/>
            <p14:sldId id="2142"/>
            <p14:sldId id="2144"/>
            <p14:sldId id="2145"/>
            <p14:sldId id="2146"/>
            <p14:sldId id="2147"/>
            <p14:sldId id="2148"/>
            <p14:sldId id="2149"/>
            <p14:sldId id="2150"/>
            <p14:sldId id="2158"/>
            <p14:sldId id="2153"/>
            <p14:sldId id="2164"/>
            <p14:sldId id="2165"/>
            <p14:sldId id="2161"/>
            <p14:sldId id="2162"/>
            <p14:sldId id="2159"/>
            <p14:sldId id="2160"/>
            <p14:sldId id="214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1EA311-0983-1C4F-5251-D456444AE2A1}" name="Holmes, Kevin E" initials="HE" userId="S::kevin_holmes@fws.gov::ac26fc55-81d2-4c23-adaa-7303c131971e" providerId="AD"/>
  <p188:author id="{368F6A2A-2E82-17DC-3378-F709E0D45C33}" name="Boyle, Shannon P" initials="BP" userId="S::shannon_boyle@fws.gov::6a2316d2-a3d9-4a55-a5ef-e766ace0d8e5" providerId="AD"/>
  <p188:author id="{43788836-601E-F703-6C2C-4B9B661657FC}" name="Kerver, Suzanne R" initials="KSR" userId="S::suzanne_kerver@fws.gov::93257e4a-6ef9-4d56-93cb-6132a7c2ec43" providerId="AD"/>
  <p188:author id="{1DF87775-D67A-FBEB-2466-EF0043F3CB7D}" name="Goldberg, Jason" initials="GJ" userId="S::jason_goldberg@fws.gov::af2233e5-78e6-48df-8401-b813a245590e" providerId="AD"/>
  <p188:author id="{FFF95EA3-078C-B5D7-EE13-F14EE7125A24}" name="Miller, Robert L" initials="ML" userId="S::robert_miller@fws.gov::0b58be58-ee7c-4e89-9515-57d7a987807b" providerId="AD"/>
  <p188:author id="{CE2104AC-D1C3-A088-DBEE-8779B63B7997}" name="Gilbert, Kristen KG" initials="GK" userId="S::kristen_gilbert@fws.gov::2309d1ec-d228-4349-876a-42bf5ec35246" providerId="AD"/>
  <p188:author id="{7C32A1E9-69B7-BBA4-735D-7BD8A6FCFED7}" name="Solum, Cortney" initials="SC" userId="S::cortney_solum@fws.gov::19052e08-ece0-4b21-bcb7-d309a65c21a7" providerId="AD"/>
  <p188:author id="{192A65F4-7443-02C2-8E31-D41E533B4A4A}" name="Ellington, Brian" initials="BE" userId="Ellington, Bri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ndolph, Sara" initials="RS" lastIdx="11" clrIdx="0">
    <p:extLst>
      <p:ext uri="{19B8F6BF-5375-455C-9EA6-DF929625EA0E}">
        <p15:presenceInfo xmlns:p15="http://schemas.microsoft.com/office/powerpoint/2012/main" userId="S::sara_randolph@fws.gov::b1610755-4f02-48a2-a4c4-a4d0216e5606" providerId="AD"/>
      </p:ext>
    </p:extLst>
  </p:cmAuthor>
  <p:cmAuthor id="2" name="LaVoie, Amy" initials="LA" lastIdx="7" clrIdx="1">
    <p:extLst>
      <p:ext uri="{19B8F6BF-5375-455C-9EA6-DF929625EA0E}">
        <p15:presenceInfo xmlns:p15="http://schemas.microsoft.com/office/powerpoint/2012/main" userId="S::amy_lavoie@fws.gov::16139882-619b-4f20-82b2-25088bff56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3"/>
    <a:srgbClr val="FBAA29"/>
    <a:srgbClr val="666666"/>
    <a:srgbClr val="02426D"/>
    <a:srgbClr val="1D446A"/>
    <a:srgbClr val="FFC94F"/>
    <a:srgbClr val="D5EAF8"/>
    <a:srgbClr val="FFD65A"/>
    <a:srgbClr val="E9D3AC"/>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35C16-CCE9-E468-A5ED-C981D65990B8}" v="197" dt="2023-04-14T14:10:12.949"/>
    <p1510:client id="{226ACDF2-D4A7-3355-B362-7737ECB0847E}" v="49" dt="2023-04-14T14:05:42.214"/>
    <p1510:client id="{58AAAD83-CA42-4E1A-9406-008ADADAA25D}" v="9" dt="2023-04-14T13:14:08.612"/>
    <p1510:client id="{6121ACDB-E66E-6088-624B-800910F930E2}" v="331" dt="2023-04-14T14:57:06.231"/>
    <p1510:client id="{6B8F7E31-0F73-B0CF-D75B-8F8A17964693}" v="124" dt="2023-04-14T16:03:24.620"/>
    <p1510:client id="{9158CD99-CD83-C394-5BC8-7524FB42CFDB}" v="6" dt="2023-04-14T15:40:02.327"/>
    <p1510:client id="{9B6767C8-FCC7-449A-AF32-CECFC9733A81}" v="1603" dt="2023-04-14T15:52:58.637"/>
    <p1510:client id="{E27D7272-6750-4618-BA95-7ADD4BEC036A}" v="17" dt="2023-04-14T13:37:06.245"/>
    <p1510:client id="{E565F7DC-E451-4893-ACFB-9B002DC59DED}" v="226" dt="2023-04-14T13:30:39.161"/>
    <p1510:client id="{F5A2571F-107B-3B1B-9F88-918C6F29D168}" v="7" dt="2023-04-15T12:40:33.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comments/modernComment_870_338B6F9.xml><?xml version="1.0" encoding="utf-8"?>
<p188:cmLst xmlns:a="http://schemas.openxmlformats.org/drawingml/2006/main" xmlns:r="http://schemas.openxmlformats.org/officeDocument/2006/relationships" xmlns:p188="http://schemas.microsoft.com/office/powerpoint/2018/8/main">
  <p188:cm id="{1D278AC0-C611-43CE-9713-01E7B6A24F4E}" authorId="{FFF95EA3-078C-B5D7-EE13-F14EE7125A24}" status="resolved" created="2023-04-14T14:07:39.775" complete="100000">
    <ac:deMkLst xmlns:ac="http://schemas.microsoft.com/office/drawing/2013/main/command">
      <pc:docMk xmlns:pc="http://schemas.microsoft.com/office/powerpoint/2013/main/command"/>
      <pc:sldMk xmlns:pc="http://schemas.microsoft.com/office/powerpoint/2013/main/command" cId="54048505" sldId="2160"/>
      <ac:picMk id="2050" creationId="{81803808-298C-CCD3-B166-036A8C876FAE}"/>
    </ac:deMkLst>
    <p188:txBody>
      <a:bodyPr/>
      <a:lstStyle/>
      <a:p>
        <a:r>
          <a:rPr lang="en-US"/>
          <a:t>Need different picture.. Showing two people marking one 4x4 doesn't sell efficiency well.. Please find before and after pictures of a project. </a:t>
        </a:r>
      </a:p>
    </p188:txBody>
  </p188:cm>
</p188:cmLst>
</file>

<file path=ppt/comments/modernComment_871_3A61DC4F.xml><?xml version="1.0" encoding="utf-8"?>
<p188:cmLst xmlns:a="http://schemas.openxmlformats.org/drawingml/2006/main" xmlns:r="http://schemas.openxmlformats.org/officeDocument/2006/relationships" xmlns:p188="http://schemas.microsoft.com/office/powerpoint/2018/8/main">
  <p188:cm id="{5520DE00-E7C0-4DE8-A06E-067D9F25FE50}" authorId="{FFF95EA3-078C-B5D7-EE13-F14EE7125A24}" status="resolved" created="2023-04-14T14:05:08.991" complete="100000">
    <ac:deMkLst xmlns:ac="http://schemas.microsoft.com/office/drawing/2013/main/command">
      <pc:docMk xmlns:pc="http://schemas.microsoft.com/office/powerpoint/2013/main/command"/>
      <pc:sldMk xmlns:pc="http://schemas.microsoft.com/office/powerpoint/2013/main/command" cId="979491919" sldId="2161"/>
      <ac:picMk id="5" creationId="{298814B5-5F4F-CC7E-2203-9269EEB7E2FB}"/>
    </ac:deMkLst>
    <p188:txBody>
      <a:bodyPr/>
      <a:lstStyle/>
      <a:p>
        <a:r>
          <a:rPr lang="en-US"/>
          <a:t>Need to trim the map to just show the states and project maps, not the narrative and dropdown boxes.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B160E-B4D4-4F2E-82F0-A95B07EBD750}" type="datetimeFigureOut">
              <a:rPr lang="en-US"/>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BD3B0-939B-40B7-9791-ECCF193FA7EF}" type="slidenum">
              <a:rPr lang="en-US"/>
              <a:t>‹#›</a:t>
            </a:fld>
            <a:endParaRPr lang="en-US"/>
          </a:p>
        </p:txBody>
      </p:sp>
    </p:spTree>
    <p:extLst>
      <p:ext uri="{BB962C8B-B14F-4D97-AF65-F5344CB8AC3E}">
        <p14:creationId xmlns:p14="http://schemas.microsoft.com/office/powerpoint/2010/main" val="377440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speak with you today about projects that the Service has funded under the Bipartisan Infrastructure Law, Inflation Reduction Act, and Great American Outdoors Act, and how we are working to ensure that these projects address threats caused by climate change, and opportunities to improve that connection.</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1</a:t>
            </a:fld>
            <a:endParaRPr lang="en-US"/>
          </a:p>
        </p:txBody>
      </p:sp>
    </p:spTree>
    <p:extLst>
      <p:ext uri="{BB962C8B-B14F-4D97-AF65-F5344CB8AC3E}">
        <p14:creationId xmlns:p14="http://schemas.microsoft.com/office/powerpoint/2010/main" val="175854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Public Sans"/>
              </a:rPr>
              <a:t>The Department is dedicating $24 million for a pilot program to support risk reduction work on private lands adjacent to federal lands. The work will support 24 fuels reduction projects in 13 states. The projects will also reduce unwanted vegetation along critical energy infrastructure, while supporting fish and wildlife habitat.</a:t>
            </a:r>
            <a:endParaRPr lang="en-US" dirty="0"/>
          </a:p>
          <a:p>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10</a:t>
            </a:fld>
            <a:endParaRPr lang="en-US"/>
          </a:p>
        </p:txBody>
      </p:sp>
    </p:spTree>
    <p:extLst>
      <p:ext uri="{BB962C8B-B14F-4D97-AF65-F5344CB8AC3E}">
        <p14:creationId xmlns:p14="http://schemas.microsoft.com/office/powerpoint/2010/main" val="367480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a:solidFill>
                  <a:srgbClr val="4A4A4A"/>
                </a:solidFill>
                <a:effectLst/>
                <a:latin typeface="Source Sans Pro" panose="020B0503030403020204" pitchFamily="34" charset="0"/>
              </a:rPr>
              <a:t>The Service received $250 million in new funding under the Inflation Reduction Act of 2022 for significant climate and conservation projects. </a:t>
            </a:r>
          </a:p>
          <a:p>
            <a:pPr marL="0" indent="0" algn="l">
              <a:buFont typeface="+mj-lt"/>
              <a:buNone/>
            </a:pPr>
            <a:endParaRPr lang="en-US" b="0" i="0">
              <a:solidFill>
                <a:srgbClr val="4A4A4A"/>
              </a:solidFill>
              <a:effectLst/>
              <a:latin typeface="Source Sans Pro" panose="020B0503030403020204" pitchFamily="34" charset="0"/>
            </a:endParaRPr>
          </a:p>
          <a:p>
            <a:pPr marL="0" indent="0" algn="l">
              <a:buFont typeface="+mj-lt"/>
              <a:buNone/>
            </a:pPr>
            <a:r>
              <a:rPr lang="en-US" b="0" i="0">
                <a:solidFill>
                  <a:srgbClr val="4A4A4A"/>
                </a:solidFill>
                <a:effectLst/>
                <a:latin typeface="Source Sans Pro" panose="020B0503030403020204" pitchFamily="34" charset="0"/>
              </a:rPr>
              <a:t>The investment of $120.75M for </a:t>
            </a:r>
            <a:r>
              <a:rPr lang="en-US" sz="1800" b="0">
                <a:solidFill>
                  <a:srgbClr val="000000"/>
                </a:solidFill>
                <a:effectLst/>
                <a:latin typeface="Calibri" panose="020F0502020204030204" pitchFamily="34" charset="0"/>
                <a:ea typeface="Times New Roman" panose="02020603050405020304" pitchFamily="18" charset="0"/>
              </a:rPr>
              <a:t>Refuges and partnering State Wildlife Management Areas will increase the resiliency of habitats and infrastructure to withstand severe weather events. </a:t>
            </a:r>
            <a:r>
              <a:rPr lang="en-US" sz="1800" b="0">
                <a:effectLst/>
                <a:latin typeface="Calibri" panose="020F0502020204030204" pitchFamily="34" charset="0"/>
                <a:ea typeface="Times New Roman" panose="02020603050405020304" pitchFamily="18" charset="0"/>
              </a:rPr>
              <a:t>Nature-based solutions are being incorporated as a primary means to achieve climate adaptation and resiliency.  </a:t>
            </a:r>
          </a:p>
          <a:p>
            <a:pPr marL="0" indent="0" algn="l">
              <a:buFont typeface="+mj-lt"/>
              <a:buNone/>
            </a:pPr>
            <a:endParaRPr lang="en-US" sz="1800" b="0">
              <a:effectLst/>
              <a:latin typeface="Calibri" panose="020F0502020204030204" pitchFamily="34" charset="0"/>
              <a:ea typeface="Times New Roman" panose="02020603050405020304" pitchFamily="18" charset="0"/>
            </a:endParaRPr>
          </a:p>
          <a:p>
            <a:pPr marL="0" indent="0" algn="l">
              <a:buFont typeface="+mj-lt"/>
              <a:buNone/>
            </a:pPr>
            <a:r>
              <a:rPr lang="en-US" sz="1800" b="0">
                <a:effectLst/>
                <a:latin typeface="Calibri" panose="020F0502020204030204" pitchFamily="34" charset="0"/>
                <a:ea typeface="Times New Roman" panose="02020603050405020304" pitchFamily="18" charset="0"/>
              </a:rPr>
              <a:t>The Service will fund projects for bison management, healthy forests and prairie potholes, Yaqui fish conservation, and conservation efforts in the Mississippi and Illinois Rivers. We want to leverage our funding with you under projects to enhance outcomes beyond our boundaries at the watershed and landscape scale.  We welcome opportunities to work with you!</a:t>
            </a:r>
          </a:p>
          <a:p>
            <a:pPr marL="0" indent="0" algn="l">
              <a:buFont typeface="+mj-lt"/>
              <a:buNone/>
            </a:pPr>
            <a:endParaRPr lang="en-US" sz="1800" b="0">
              <a:effectLst/>
              <a:latin typeface="Calibri" panose="020F0502020204030204" pitchFamily="34" charset="0"/>
              <a:ea typeface="Times New Roman" panose="02020603050405020304" pitchFamily="18" charset="0"/>
            </a:endParaRPr>
          </a:p>
          <a:p>
            <a:pPr marL="0" indent="0" algn="l">
              <a:buFont typeface="+mj-lt"/>
              <a:buNone/>
            </a:pPr>
            <a:r>
              <a:rPr lang="en-US" sz="1800" b="0">
                <a:effectLst/>
                <a:latin typeface="Times New Roman" panose="02020603050405020304" pitchFamily="18" charset="0"/>
                <a:ea typeface="Times New Roman" panose="02020603050405020304" pitchFamily="18" charset="0"/>
              </a:rPr>
              <a:t>The remaining $125M will support development of recovery plans for threatened and endangered species.</a:t>
            </a:r>
          </a:p>
        </p:txBody>
      </p:sp>
      <p:sp>
        <p:nvSpPr>
          <p:cNvPr id="4" name="Slide Number Placeholder 3"/>
          <p:cNvSpPr>
            <a:spLocks noGrp="1"/>
          </p:cNvSpPr>
          <p:nvPr>
            <p:ph type="sldNum" sz="quarter" idx="5"/>
          </p:nvPr>
        </p:nvSpPr>
        <p:spPr/>
        <p:txBody>
          <a:bodyPr/>
          <a:lstStyle/>
          <a:p>
            <a:fld id="{F7FBD3B0-939B-40B7-9791-ECCF193FA7EF}" type="slidenum">
              <a:rPr lang="en-US" smtClean="0"/>
              <a:t>11</a:t>
            </a:fld>
            <a:endParaRPr lang="en-US"/>
          </a:p>
        </p:txBody>
      </p:sp>
    </p:spTree>
    <p:extLst>
      <p:ext uri="{BB962C8B-B14F-4D97-AF65-F5344CB8AC3E}">
        <p14:creationId xmlns:p14="http://schemas.microsoft.com/office/powerpoint/2010/main" val="299042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t>GAOA Funding split into two major areas- Contracted Projects &amp; Maintenance Action Teams (MAT). </a:t>
            </a:r>
            <a:br>
              <a:rPr lang="en-US"/>
            </a:br>
            <a:br>
              <a:rPr lang="en-US"/>
            </a:br>
            <a:r>
              <a:rPr lang="en-US"/>
              <a:t>The contracted projects are traditional contractor sourced while the MAT projects are FWS employee training based.</a:t>
            </a:r>
          </a:p>
        </p:txBody>
      </p:sp>
      <p:sp>
        <p:nvSpPr>
          <p:cNvPr id="4" name="Slide Number Placeholder 3"/>
          <p:cNvSpPr>
            <a:spLocks noGrp="1"/>
          </p:cNvSpPr>
          <p:nvPr>
            <p:ph type="sldNum" sz="quarter" idx="5"/>
          </p:nvPr>
        </p:nvSpPr>
        <p:spPr/>
        <p:txBody>
          <a:bodyPr/>
          <a:lstStyle/>
          <a:p>
            <a:fld id="{F7FBD3B0-939B-40B7-9791-ECCF193FA7EF}" type="slidenum">
              <a:rPr lang="en-US" smtClean="0"/>
              <a:t>14</a:t>
            </a:fld>
            <a:endParaRPr lang="en-US"/>
          </a:p>
        </p:txBody>
      </p:sp>
    </p:spTree>
    <p:extLst>
      <p:ext uri="{BB962C8B-B14F-4D97-AF65-F5344CB8AC3E}">
        <p14:creationId xmlns:p14="http://schemas.microsoft.com/office/powerpoint/2010/main" val="327339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contracted projects are traditional contractor sourced while the MAT projects are FWS employee training based.</a:t>
            </a:r>
          </a:p>
        </p:txBody>
      </p:sp>
      <p:sp>
        <p:nvSpPr>
          <p:cNvPr id="4" name="Slide Number Placeholder 3"/>
          <p:cNvSpPr>
            <a:spLocks noGrp="1"/>
          </p:cNvSpPr>
          <p:nvPr>
            <p:ph type="sldNum" sz="quarter" idx="5"/>
          </p:nvPr>
        </p:nvSpPr>
        <p:spPr/>
        <p:txBody>
          <a:bodyPr/>
          <a:lstStyle/>
          <a:p>
            <a:fld id="{F7FBD3B0-939B-40B7-9791-ECCF193FA7EF}" type="slidenum">
              <a:rPr lang="en-US" smtClean="0"/>
              <a:t>15</a:t>
            </a:fld>
            <a:endParaRPr lang="en-US"/>
          </a:p>
        </p:txBody>
      </p:sp>
    </p:spTree>
    <p:extLst>
      <p:ext uri="{BB962C8B-B14F-4D97-AF65-F5344CB8AC3E}">
        <p14:creationId xmlns:p14="http://schemas.microsoft.com/office/powerpoint/2010/main" val="408767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t>GAOA Funding split into two major areas- Contracted Projects &amp; Maintenance Action Teams (MAT). </a:t>
            </a:r>
            <a:br>
              <a:rPr lang="en-US"/>
            </a:br>
            <a:br>
              <a:rPr lang="en-US"/>
            </a:br>
            <a:r>
              <a:rPr lang="en-US"/>
              <a:t>The contracted projects are traditional contractor sourced while the MAT projects are FWS employee training based.</a:t>
            </a:r>
          </a:p>
        </p:txBody>
      </p:sp>
      <p:sp>
        <p:nvSpPr>
          <p:cNvPr id="4" name="Slide Number Placeholder 3"/>
          <p:cNvSpPr>
            <a:spLocks noGrp="1"/>
          </p:cNvSpPr>
          <p:nvPr>
            <p:ph type="sldNum" sz="quarter" idx="5"/>
          </p:nvPr>
        </p:nvSpPr>
        <p:spPr/>
        <p:txBody>
          <a:bodyPr/>
          <a:lstStyle/>
          <a:p>
            <a:fld id="{F7FBD3B0-939B-40B7-9791-ECCF193FA7EF}" type="slidenum">
              <a:rPr lang="en-US" smtClean="0"/>
              <a:t>16</a:t>
            </a:fld>
            <a:endParaRPr lang="en-US"/>
          </a:p>
        </p:txBody>
      </p:sp>
    </p:spTree>
    <p:extLst>
      <p:ext uri="{BB962C8B-B14F-4D97-AF65-F5344CB8AC3E}">
        <p14:creationId xmlns:p14="http://schemas.microsoft.com/office/powerpoint/2010/main" val="178330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FWS has hired over 80 maintenance professionals around the country with this funding. </a:t>
            </a:r>
          </a:p>
          <a:p>
            <a:endParaRPr lang="en-US"/>
          </a:p>
          <a:p>
            <a:r>
              <a:rPr lang="en-US"/>
              <a:t>These workforce supplements our maintenance professional workforce and allows us to provide essential skills training throughout the Service.</a:t>
            </a:r>
          </a:p>
          <a:p>
            <a:endParaRPr lang="en-US"/>
          </a:p>
          <a:p>
            <a:endParaRPr lang="en-US"/>
          </a:p>
        </p:txBody>
      </p:sp>
      <p:sp>
        <p:nvSpPr>
          <p:cNvPr id="4" name="Slide Number Placeholder 3"/>
          <p:cNvSpPr>
            <a:spLocks noGrp="1"/>
          </p:cNvSpPr>
          <p:nvPr>
            <p:ph type="sldNum" sz="quarter" idx="5"/>
          </p:nvPr>
        </p:nvSpPr>
        <p:spPr/>
        <p:txBody>
          <a:bodyPr/>
          <a:lstStyle/>
          <a:p>
            <a:fld id="{F7FBD3B0-939B-40B7-9791-ECCF193FA7EF}" type="slidenum">
              <a:rPr lang="en-US" smtClean="0"/>
              <a:t>17</a:t>
            </a:fld>
            <a:endParaRPr lang="en-US"/>
          </a:p>
        </p:txBody>
      </p:sp>
    </p:spTree>
    <p:extLst>
      <p:ext uri="{BB962C8B-B14F-4D97-AF65-F5344CB8AC3E}">
        <p14:creationId xmlns:p14="http://schemas.microsoft.com/office/powerpoint/2010/main" val="188852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again for the opportunity to speak with you today.</a:t>
            </a:r>
          </a:p>
        </p:txBody>
      </p:sp>
      <p:sp>
        <p:nvSpPr>
          <p:cNvPr id="4" name="Slide Number Placeholder 3"/>
          <p:cNvSpPr>
            <a:spLocks noGrp="1"/>
          </p:cNvSpPr>
          <p:nvPr>
            <p:ph type="sldNum" sz="quarter" idx="5"/>
          </p:nvPr>
        </p:nvSpPr>
        <p:spPr/>
        <p:txBody>
          <a:bodyPr/>
          <a:lstStyle/>
          <a:p>
            <a:fld id="{F7FBD3B0-939B-40B7-9791-ECCF193FA7EF}" type="slidenum">
              <a:rPr lang="en-US" smtClean="0"/>
              <a:t>18</a:t>
            </a:fld>
            <a:endParaRPr lang="en-US"/>
          </a:p>
        </p:txBody>
      </p:sp>
    </p:spTree>
    <p:extLst>
      <p:ext uri="{BB962C8B-B14F-4D97-AF65-F5344CB8AC3E}">
        <p14:creationId xmlns:p14="http://schemas.microsoft.com/office/powerpoint/2010/main" val="126225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A4A4A"/>
                </a:solidFill>
                <a:effectLst/>
                <a:latin typeface="Source Sans Pro"/>
                <a:ea typeface="Source Sans Pro"/>
              </a:rPr>
              <a:t>The Bipartisan Infrastructure Law is a once-in-a-generation investment in the nation’s infrastructure and economic competitiveness. It </a:t>
            </a:r>
            <a:r>
              <a:rPr lang="en-US" sz="1800" b="0" i="0" dirty="0">
                <a:solidFill>
                  <a:srgbClr val="000000"/>
                </a:solidFill>
                <a:effectLst/>
                <a:latin typeface="Calibri"/>
                <a:cs typeface="Calibri"/>
              </a:rPr>
              <a:t>provided the Service with a direct appropriation of $455 million, over five years, providing resources to restore ecosystems.   The Service is allocating those funds to five priorities addressing at-risk species, recreational opportunities, and other needs. The Service also received additional funding for orphan well management, and the Department of the Interior received $905M over the next five years that will be divided among the DOI bureaus for Ecosystem Restoration.</a:t>
            </a:r>
          </a:p>
          <a:p>
            <a:pPr algn="l"/>
            <a:endParaRPr lang="en-US" sz="1800" b="0" i="0">
              <a:solidFill>
                <a:srgbClr val="000000"/>
              </a:solidFill>
              <a:effectLst/>
              <a:latin typeface="Calibri" panose="020F0502020204030204" pitchFamily="34" charset="0"/>
            </a:endParaRPr>
          </a:p>
          <a:p>
            <a:r>
              <a:rPr lang="en-US" sz="1800" b="0" i="0" dirty="0">
                <a:solidFill>
                  <a:srgbClr val="000000"/>
                </a:solidFill>
                <a:effectLst/>
                <a:latin typeface="Calibri"/>
                <a:cs typeface="Calibri"/>
              </a:rPr>
              <a:t>While the Service was deliberative in its process, we weren’t able to discuss projects before they were announced.</a:t>
            </a:r>
            <a:r>
              <a:rPr lang="en-US" sz="1800" dirty="0">
                <a:solidFill>
                  <a:srgbClr val="000000"/>
                </a:solidFill>
                <a:latin typeface="Calibri"/>
                <a:cs typeface="Calibri"/>
              </a:rPr>
              <a:t> </a:t>
            </a:r>
            <a:r>
              <a:rPr lang="en-US" sz="1800" b="0" i="0" dirty="0">
                <a:solidFill>
                  <a:srgbClr val="000000"/>
                </a:solidFill>
                <a:effectLst/>
                <a:latin typeface="Calibri"/>
                <a:cs typeface="Calibri"/>
              </a:rPr>
              <a:t> However, the Service values its close relationship with AFWA and other Network partners, seen for example in our recent work to </a:t>
            </a:r>
            <a:r>
              <a:rPr lang="en-US" sz="1800" b="0" i="0" u="none" strike="noStrike" baseline="0" dirty="0">
                <a:solidFill>
                  <a:srgbClr val="222222"/>
                </a:solidFill>
                <a:latin typeface="FiraSans-Light"/>
              </a:rPr>
              <a:t>develop shared landscape conservation priorities with each of the four regional fish and wildlife associations through the </a:t>
            </a:r>
            <a:r>
              <a:rPr lang="en-US" sz="1800" b="0" i="0" u="none" strike="noStrike" baseline="0" dirty="0">
                <a:latin typeface="FiraSans-Light"/>
              </a:rPr>
              <a:t>Landscape Conservation Joint Task Force.</a:t>
            </a:r>
            <a:r>
              <a:rPr lang="en-US" sz="1800" dirty="0">
                <a:latin typeface="FiraSans-Light"/>
              </a:rPr>
              <a:t>  </a:t>
            </a:r>
            <a:endParaRPr lang="en-US" sz="1800" b="0" i="0" u="none" strike="noStrike" baseline="0" dirty="0">
              <a:latin typeface="FiraSans-Light"/>
            </a:endParaRPr>
          </a:p>
          <a:p>
            <a:pPr algn="l"/>
            <a:endParaRPr lang="en-US" sz="1800" b="0" i="0" u="none" strike="noStrike" baseline="0">
              <a:solidFill>
                <a:srgbClr val="000000"/>
              </a:solidFill>
              <a:effectLst/>
              <a:latin typeface="FiraSans-Light"/>
            </a:endParaRPr>
          </a:p>
          <a:p>
            <a:r>
              <a:rPr lang="en-US" sz="1800" b="0" i="0" u="none" strike="noStrike" baseline="0" dirty="0">
                <a:solidFill>
                  <a:srgbClr val="000000"/>
                </a:solidFill>
                <a:effectLst/>
                <a:latin typeface="FiraSans-Light"/>
              </a:rPr>
              <a:t>I’m discussing the first projects that have been announced so far.</a:t>
            </a:r>
            <a:r>
              <a:rPr lang="en-US" sz="1800" dirty="0">
                <a:solidFill>
                  <a:srgbClr val="000000"/>
                </a:solidFill>
                <a:latin typeface="FiraSans-Light"/>
              </a:rPr>
              <a:t> </a:t>
            </a:r>
            <a:r>
              <a:rPr lang="en-US" sz="1800" b="0" i="0" u="none" strike="noStrike" baseline="0" dirty="0">
                <a:solidFill>
                  <a:srgbClr val="000000"/>
                </a:solidFill>
                <a:effectLst/>
                <a:latin typeface="FiraSans-Light"/>
              </a:rPr>
              <a:t> We are working on reviews for others and will be happy to share details as they are announced.</a:t>
            </a:r>
            <a:endParaRPr lang="en-US" sz="1800" b="0" i="0" dirty="0">
              <a:solidFill>
                <a:srgbClr val="000000"/>
              </a:solidFill>
              <a:effectLst/>
              <a:latin typeface="Calibri" panose="020F0502020204030204" pitchFamily="34" charset="0"/>
            </a:endParaRPr>
          </a:p>
          <a:p>
            <a:endParaRPr lang="en-US" sz="1800" dirty="0">
              <a:latin typeface="Segoe UI"/>
              <a:cs typeface="Segoe UI"/>
            </a:endParaRPr>
          </a:p>
          <a:p>
            <a:pPr marL="0" indent="0" algn="l">
              <a:buFont typeface="+mj-lt"/>
              <a:buNone/>
            </a:pPr>
            <a:endParaRPr lang="en-US" b="0" i="0">
              <a:solidFill>
                <a:srgbClr val="4A4A4A"/>
              </a:solidFill>
              <a:effectLst/>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2</a:t>
            </a:fld>
            <a:endParaRPr lang="en-US"/>
          </a:p>
        </p:txBody>
      </p:sp>
    </p:spTree>
    <p:extLst>
      <p:ext uri="{BB962C8B-B14F-4D97-AF65-F5344CB8AC3E}">
        <p14:creationId xmlns:p14="http://schemas.microsoft.com/office/powerpoint/2010/main" val="399997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a:cs typeface="Times New Roman"/>
              </a:rPr>
              <a:t>Funding will support habitat restoration and water right acquisition to help restore the Klamath ecosystem, as well as for enhanced hatchery production of listed Klamath species</a:t>
            </a:r>
            <a:r>
              <a:rPr lang="en-US" sz="1800" dirty="0">
                <a:solidFill>
                  <a:srgbClr val="000000"/>
                </a:solidFill>
                <a:latin typeface="Times New Roman"/>
                <a:cs typeface="Times New Roman"/>
              </a:rPr>
              <a:t> </a:t>
            </a:r>
            <a:endParaRPr lang="en-US" sz="1800" b="0" i="0" u="none" strike="noStrike" baseline="0">
              <a:solidFill>
                <a:srgbClr val="000000"/>
              </a:solidFill>
              <a:latin typeface="Times New Roman" panose="02020603050405020304" pitchFamily="18" charset="0"/>
            </a:endParaRPr>
          </a:p>
          <a:p>
            <a:endParaRPr lang="en-US" sz="1800" b="0" i="0" u="none" strike="noStrike" baseline="0">
              <a:solidFill>
                <a:srgbClr val="000000"/>
              </a:solidFill>
              <a:effectLst/>
              <a:latin typeface="Times New Roman" panose="02020603050405020304" pitchFamily="18" charset="0"/>
            </a:endParaRPr>
          </a:p>
          <a:p>
            <a:r>
              <a:rPr lang="en-US" dirty="0"/>
              <a:t>The work will support the unprecedented challenges due to ongoing drought conditions, limited water supply and diverse needs in the Klamath Basin, and support restored and resilient ecosystems in the face of climate change.</a:t>
            </a:r>
            <a:endParaRPr lang="en-US" b="0" i="1" dirty="0">
              <a:solidFill>
                <a:srgbClr val="4A4A4A"/>
              </a:solidFill>
              <a:effectLst/>
              <a:latin typeface="Source Sans Pro" panose="020B0503030403020204" pitchFamily="34" charset="0"/>
            </a:endParaRPr>
          </a:p>
          <a:p>
            <a:pPr lvl="0" algn="l"/>
            <a:r>
              <a:rPr lang="en-US" b="0" i="0" dirty="0">
                <a:solidFill>
                  <a:srgbClr val="4A4A4A"/>
                </a:solidFill>
                <a:effectLst/>
                <a:latin typeface="Source Sans Pro"/>
                <a:ea typeface="Source Sans Pro"/>
              </a:rPr>
              <a:t> </a:t>
            </a:r>
            <a:endParaRPr lang="en-US" b="0" i="1">
              <a:solidFill>
                <a:srgbClr val="4A4A4A"/>
              </a:solidFill>
              <a:effectLst/>
              <a:latin typeface="Source Sans Pro" panose="020B0503030403020204" pitchFamily="34" charset="0"/>
              <a:ea typeface="Source Sans Pro" panose="020B0503030403020204" pitchFamily="34" charset="0"/>
            </a:endParaRPr>
          </a:p>
          <a:p>
            <a:pPr algn="l"/>
            <a:r>
              <a:rPr lang="en-US" b="1" i="0" dirty="0">
                <a:solidFill>
                  <a:srgbClr val="205493"/>
                </a:solidFill>
                <a:effectLst/>
                <a:latin typeface="Source Sans Pro"/>
                <a:ea typeface="Source Sans Pro"/>
              </a:rPr>
              <a:t> </a:t>
            </a:r>
          </a:p>
          <a:p>
            <a:endParaRPr lang="en-US" b="0" i="0">
              <a:solidFill>
                <a:srgbClr val="4A4A4A"/>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3</a:t>
            </a:fld>
            <a:endParaRPr lang="en-US"/>
          </a:p>
        </p:txBody>
      </p:sp>
    </p:spTree>
    <p:extLst>
      <p:ext uri="{BB962C8B-B14F-4D97-AF65-F5344CB8AC3E}">
        <p14:creationId xmlns:p14="http://schemas.microsoft.com/office/powerpoint/2010/main" val="133041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ource Sans Pro" panose="020B0503030403020204" pitchFamily="34" charset="0"/>
              </a:rPr>
              <a:t>Projects for sagebrush habitat conservation will combat invasive grasses and wildfire, reduce encroaching conifers, safeguard precious water resources for neighboring communities and wildlife, and promote community and economic sustainability. </a:t>
            </a:r>
          </a:p>
        </p:txBody>
      </p:sp>
      <p:sp>
        <p:nvSpPr>
          <p:cNvPr id="4" name="Slide Number Placeholder 3"/>
          <p:cNvSpPr>
            <a:spLocks noGrp="1"/>
          </p:cNvSpPr>
          <p:nvPr>
            <p:ph type="sldNum" sz="quarter" idx="5"/>
          </p:nvPr>
        </p:nvSpPr>
        <p:spPr/>
        <p:txBody>
          <a:bodyPr/>
          <a:lstStyle/>
          <a:p>
            <a:fld id="{F7FBD3B0-939B-40B7-9791-ECCF193FA7EF}" type="slidenum">
              <a:rPr lang="en-US" smtClean="0"/>
              <a:t>4</a:t>
            </a:fld>
            <a:endParaRPr lang="en-US"/>
          </a:p>
        </p:txBody>
      </p:sp>
    </p:spTree>
    <p:extLst>
      <p:ext uri="{BB962C8B-B14F-4D97-AF65-F5344CB8AC3E}">
        <p14:creationId xmlns:p14="http://schemas.microsoft.com/office/powerpoint/2010/main" val="281027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ource Sans Pro"/>
                <a:ea typeface="Source Sans Pro"/>
              </a:rPr>
              <a:t>The Service is providing competitive matching grants for habitat conservation in the Delaware Basin through the National Fish and Wildlife Foundation. The program will set priorities for advancing green infrastructure in the Delaware River watershed, w</a:t>
            </a:r>
            <a:r>
              <a:rPr lang="en-US" dirty="0"/>
              <a:t>ith a focus on climate-change mitigation, resilience, and environmental justice.</a:t>
            </a:r>
          </a:p>
          <a:p>
            <a:endParaRPr lang="en-US"/>
          </a:p>
        </p:txBody>
      </p:sp>
      <p:sp>
        <p:nvSpPr>
          <p:cNvPr id="4" name="Slide Number Placeholder 3"/>
          <p:cNvSpPr>
            <a:spLocks noGrp="1"/>
          </p:cNvSpPr>
          <p:nvPr>
            <p:ph type="sldNum" sz="quarter" idx="5"/>
          </p:nvPr>
        </p:nvSpPr>
        <p:spPr/>
        <p:txBody>
          <a:bodyPr/>
          <a:lstStyle/>
          <a:p>
            <a:fld id="{F7FBD3B0-939B-40B7-9791-ECCF193FA7EF}" type="slidenum">
              <a:rPr lang="en-US" smtClean="0"/>
              <a:t>5</a:t>
            </a:fld>
            <a:endParaRPr lang="en-US"/>
          </a:p>
        </p:txBody>
      </p:sp>
    </p:spTree>
    <p:extLst>
      <p:ext uri="{BB962C8B-B14F-4D97-AF65-F5344CB8AC3E}">
        <p14:creationId xmlns:p14="http://schemas.microsoft.com/office/powerpoint/2010/main" val="18094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4A4A4A"/>
                </a:solidFill>
                <a:effectLst/>
                <a:latin typeface="Source Sans Pro" panose="020B0503030403020204" pitchFamily="34" charset="0"/>
              </a:rPr>
              <a:t>Lake Tahoe holds significant cultural importance for the Washoe Tribe and is part of the historic range of Lahontan cutthroat trout.  Funding will help control aquatic invasive species for the benefit of Lahontan cutthroat trout and other native species. The trout is a threatened species under the ESA and is a recovery priority for the Service, Tribal partners, and others in the Lake Tahoe basin.</a:t>
            </a:r>
          </a:p>
          <a:p>
            <a:endParaRPr lang="en-US"/>
          </a:p>
        </p:txBody>
      </p:sp>
      <p:sp>
        <p:nvSpPr>
          <p:cNvPr id="4" name="Slide Number Placeholder 3"/>
          <p:cNvSpPr>
            <a:spLocks noGrp="1"/>
          </p:cNvSpPr>
          <p:nvPr>
            <p:ph type="sldNum" sz="quarter" idx="5"/>
          </p:nvPr>
        </p:nvSpPr>
        <p:spPr/>
        <p:txBody>
          <a:bodyPr/>
          <a:lstStyle/>
          <a:p>
            <a:fld id="{F7FBD3B0-939B-40B7-9791-ECCF193FA7EF}" type="slidenum">
              <a:rPr lang="en-US" smtClean="0"/>
              <a:t>6</a:t>
            </a:fld>
            <a:endParaRPr lang="en-US"/>
          </a:p>
        </p:txBody>
      </p:sp>
    </p:spTree>
    <p:extLst>
      <p:ext uri="{BB962C8B-B14F-4D97-AF65-F5344CB8AC3E}">
        <p14:creationId xmlns:p14="http://schemas.microsoft.com/office/powerpoint/2010/main" val="380352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4A4A4A"/>
                </a:solidFill>
                <a:effectLst/>
                <a:latin typeface="Source Sans Pro"/>
                <a:ea typeface="Source Sans Pro"/>
              </a:rPr>
              <a:t>Fish passage helps provide and restore habitat connectivity, ensuring that fish can be more resilient in the face of climate change. It also </a:t>
            </a:r>
            <a:r>
              <a:rPr lang="en-US" dirty="0"/>
              <a:t>helps to restore Tribal treaty rights, boost recreational opportunities, and improve access to subsistence fisheries.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0" i="0" dirty="0">
                <a:solidFill>
                  <a:srgbClr val="4A4A4A"/>
                </a:solidFill>
                <a:effectLst/>
                <a:latin typeface="Source Sans Pro"/>
                <a:ea typeface="Source Sans Pro"/>
              </a:rPr>
              <a:t>The Law includes $200 million for removing in-stream barriers and technical assistance under the National Fish Passage Program. In 2022 alone, the funding is delivering $38 million to 40 projects in 23 states and Puerto Rico.</a:t>
            </a:r>
          </a:p>
          <a:p>
            <a:endParaRPr lang="en-US" b="0" i="0">
              <a:solidFill>
                <a:srgbClr val="4A4A4A"/>
              </a:solidFill>
              <a:effectLst/>
              <a:latin typeface="Source Sans Pro" panose="020B0503030403020204" pitchFamily="34" charset="0"/>
            </a:endParaRPr>
          </a:p>
          <a:p>
            <a:r>
              <a:rPr lang="en-US" b="0" i="0" dirty="0">
                <a:solidFill>
                  <a:srgbClr val="4A4A4A"/>
                </a:solidFill>
                <a:effectLst/>
                <a:latin typeface="Source Sans Pro"/>
                <a:ea typeface="Source Sans Pro"/>
              </a:rPr>
              <a:t>Service resilience criteria for making decisions included the ability to recover from or persist through changes due to climate change.</a:t>
            </a:r>
            <a:r>
              <a:rPr lang="en-US" dirty="0">
                <a:solidFill>
                  <a:srgbClr val="4A4A4A"/>
                </a:solidFill>
                <a:latin typeface="Source Sans Pro"/>
                <a:ea typeface="Source Sans Pro"/>
              </a:rPr>
              <a:t> </a:t>
            </a:r>
            <a:r>
              <a:rPr lang="en-US" b="0" i="0" dirty="0">
                <a:solidFill>
                  <a:srgbClr val="4A4A4A"/>
                </a:solidFill>
                <a:effectLst/>
                <a:latin typeface="Source Sans Pro"/>
                <a:ea typeface="Source Sans Pro"/>
              </a:rPr>
              <a:t> The Service is also consulting with NOAA to ensure that actions promote climate resilient fish stocks.</a:t>
            </a:r>
          </a:p>
          <a:p>
            <a:endParaRPr lang="en-US" b="0" i="0">
              <a:solidFill>
                <a:srgbClr val="4A4A4A"/>
              </a:solidFill>
              <a:effectLst/>
              <a:latin typeface="Source Sans Pro" panose="020B0503030403020204" pitchFamily="34" charset="0"/>
            </a:endParaRPr>
          </a:p>
          <a:p>
            <a:endParaRPr lang="en-US" dirty="0">
              <a:solidFill>
                <a:srgbClr val="4A4A4A"/>
              </a:solidFill>
              <a:latin typeface="Source Sans Pro"/>
              <a:ea typeface="Source Sans Pro"/>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7</a:t>
            </a:fld>
            <a:endParaRPr lang="en-US"/>
          </a:p>
        </p:txBody>
      </p:sp>
    </p:spTree>
    <p:extLst>
      <p:ext uri="{BB962C8B-B14F-4D97-AF65-F5344CB8AC3E}">
        <p14:creationId xmlns:p14="http://schemas.microsoft.com/office/powerpoint/2010/main" val="150674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ource Sans Pro"/>
                <a:ea typeface="Source Sans Pro"/>
              </a:rPr>
              <a:t>The </a:t>
            </a:r>
            <a:r>
              <a:rPr lang="en-US" b="0" i="0" u="none" strike="noStrike" dirty="0">
                <a:solidFill>
                  <a:srgbClr val="4A4A4A"/>
                </a:solidFill>
                <a:effectLst/>
                <a:latin typeface="Source Sans Pro"/>
                <a:ea typeface="Source Sans Pro"/>
              </a:rPr>
              <a:t>Law provides funding for </a:t>
            </a:r>
            <a:r>
              <a:rPr lang="en-US" b="0" i="0" dirty="0">
                <a:solidFill>
                  <a:srgbClr val="4A4A4A"/>
                </a:solidFill>
                <a:effectLst/>
                <a:latin typeface="Source Sans Pro"/>
                <a:ea typeface="Source Sans Pro"/>
              </a:rPr>
              <a:t>orphan wells through 2030. Many of the sites are actively leaking hydrocarbons, methane, and contaminated water, and they pose a threat to wildlife, their habitats, and communities.</a:t>
            </a:r>
            <a:r>
              <a:rPr lang="en-US" dirty="0">
                <a:solidFill>
                  <a:srgbClr val="4A4A4A"/>
                </a:solidFill>
                <a:latin typeface="Source Sans Pro"/>
                <a:ea typeface="Source Sans Pro"/>
              </a:rPr>
              <a:t> </a:t>
            </a:r>
            <a:endParaRPr lang="en-US"/>
          </a:p>
          <a:p>
            <a:endParaRPr lang="en-US"/>
          </a:p>
        </p:txBody>
      </p:sp>
      <p:sp>
        <p:nvSpPr>
          <p:cNvPr id="4" name="Slide Number Placeholder 3"/>
          <p:cNvSpPr>
            <a:spLocks noGrp="1"/>
          </p:cNvSpPr>
          <p:nvPr>
            <p:ph type="sldNum" sz="quarter" idx="5"/>
          </p:nvPr>
        </p:nvSpPr>
        <p:spPr/>
        <p:txBody>
          <a:bodyPr/>
          <a:lstStyle/>
          <a:p>
            <a:fld id="{F7FBD3B0-939B-40B7-9791-ECCF193FA7EF}" type="slidenum">
              <a:rPr lang="en-US" smtClean="0"/>
              <a:t>8</a:t>
            </a:fld>
            <a:endParaRPr lang="en-US"/>
          </a:p>
        </p:txBody>
      </p:sp>
    </p:spTree>
    <p:extLst>
      <p:ext uri="{BB962C8B-B14F-4D97-AF65-F5344CB8AC3E}">
        <p14:creationId xmlns:p14="http://schemas.microsoft.com/office/powerpoint/2010/main" val="1557218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Source Sans Pro"/>
                <a:ea typeface="Source Sans Pro"/>
              </a:rPr>
              <a:t>$15.3 million was allocated for Ecosystem Restoration activities that will benefit several significant ecosystems and will lead to better outdoor spaces and habitats for people and wildlife for generations to come.</a:t>
            </a:r>
            <a:r>
              <a:rPr lang="en-US" dirty="0">
                <a:solidFill>
                  <a:srgbClr val="4A4A4A"/>
                </a:solidFill>
                <a:latin typeface="Source Sans Pro"/>
                <a:ea typeface="Source Sans Pro"/>
              </a:rPr>
              <a:t> </a:t>
            </a:r>
            <a:endParaRPr lang="en-US" b="0" i="0">
              <a:solidFill>
                <a:srgbClr val="4A4A4A"/>
              </a:solidFill>
              <a:effectLst/>
              <a:latin typeface="Source Sans Pro" panose="020B0503030403020204" pitchFamily="34" charset="0"/>
            </a:endParaRPr>
          </a:p>
          <a:p>
            <a:endParaRPr lang="en-US" sz="1800" b="0" i="0">
              <a:solidFill>
                <a:srgbClr val="4A4A4A"/>
              </a:solidFill>
              <a:effectLst/>
              <a:latin typeface="Source Sans Pro" panose="020B0503030403020204" pitchFamily="34" charset="0"/>
            </a:endParaRPr>
          </a:p>
          <a:p>
            <a:r>
              <a:rPr lang="en-US" sz="1800" b="0" i="0" dirty="0">
                <a:solidFill>
                  <a:srgbClr val="000000"/>
                </a:solidFill>
                <a:effectLst/>
                <a:latin typeface="Georgia"/>
              </a:rPr>
              <a:t>An additional $81.5 million was distributed through a cooperative agreement to the National Fish and Wildlife Foundation for the America the Beautiful Challenge.</a:t>
            </a:r>
          </a:p>
          <a:p>
            <a:endParaRPr lang="en-US" sz="1800" b="0" i="0">
              <a:solidFill>
                <a:srgbClr val="000000"/>
              </a:solidFill>
              <a:effectLst/>
              <a:latin typeface="Georgia" panose="02040502050405020303" pitchFamily="18" charset="0"/>
            </a:endParaRPr>
          </a:p>
          <a:p>
            <a:r>
              <a:rPr lang="en-US" b="0" i="0" dirty="0">
                <a:solidFill>
                  <a:srgbClr val="4A4A4A"/>
                </a:solidFill>
                <a:effectLst/>
                <a:latin typeface="Source Sans Pro"/>
                <a:ea typeface="Source Sans Pro"/>
              </a:rPr>
              <a:t>A new initiative has been announced recently.</a:t>
            </a:r>
            <a:r>
              <a:rPr lang="en-US" dirty="0">
                <a:solidFill>
                  <a:srgbClr val="4A4A4A"/>
                </a:solidFill>
                <a:latin typeface="Source Sans Pro"/>
                <a:ea typeface="Source Sans Pro"/>
              </a:rPr>
              <a:t> </a:t>
            </a:r>
            <a:r>
              <a:rPr lang="en-US" b="0" i="0" dirty="0">
                <a:solidFill>
                  <a:srgbClr val="4A4A4A"/>
                </a:solidFill>
                <a:effectLst/>
                <a:latin typeface="Source Sans Pro"/>
                <a:ea typeface="Source Sans Pro"/>
              </a:rPr>
              <a:t> Gravel to Gravel will work in Alaska to combine I</a:t>
            </a:r>
            <a:r>
              <a:rPr lang="en-US" dirty="0"/>
              <a:t>ndigenous Knowledge and western science to inform plans for collective action to support resilient ecosystems and communities in Alaska that depend on salmon.</a:t>
            </a:r>
            <a:endParaRPr lang="en-US" b="0" i="0" dirty="0">
              <a:solidFill>
                <a:srgbClr val="4A4A4A"/>
              </a:solidFill>
              <a:effectLst/>
              <a:latin typeface="Source Sans Pro" panose="020B0503030403020204" pitchFamily="34" charset="0"/>
            </a:endParaRPr>
          </a:p>
          <a:p>
            <a:endParaRPr lang="en-US" b="0" i="0">
              <a:solidFill>
                <a:srgbClr val="4A4A4A"/>
              </a:solidFill>
              <a:effectLst/>
              <a:latin typeface="Source Sans Pro" panose="020B0503030403020204" pitchFamily="34" charset="0"/>
            </a:endParaRPr>
          </a:p>
          <a:p>
            <a:r>
              <a:rPr lang="en-US" b="0" i="0" dirty="0">
                <a:solidFill>
                  <a:srgbClr val="4A4A4A"/>
                </a:solidFill>
                <a:effectLst/>
                <a:latin typeface="Source Sans Pro"/>
                <a:ea typeface="Source Sans Pro"/>
              </a:rPr>
              <a:t>Projects will advance healthy forests, detect and eradicate </a:t>
            </a:r>
            <a:r>
              <a:rPr lang="en-US" b="0" i="0" u="none" strike="noStrike" dirty="0">
                <a:solidFill>
                  <a:srgbClr val="4A4A4A"/>
                </a:solidFill>
                <a:effectLst/>
                <a:latin typeface="Source Sans Pro"/>
                <a:ea typeface="Source Sans Pro"/>
              </a:rPr>
              <a:t>invasive species,</a:t>
            </a:r>
            <a:r>
              <a:rPr lang="en-US" b="0" i="0" dirty="0">
                <a:solidFill>
                  <a:srgbClr val="4A4A4A"/>
                </a:solidFill>
                <a:effectLst/>
                <a:latin typeface="Source Sans Pro"/>
                <a:ea typeface="Source Sans Pro"/>
              </a:rPr>
              <a:t> invest in National Seed Strategy collection and production, restore recreation sites and national parks, and mitigate hazards on mined lands.</a:t>
            </a:r>
            <a:r>
              <a:rPr lang="en-US" dirty="0">
                <a:solidFill>
                  <a:srgbClr val="4A4A4A"/>
                </a:solidFill>
                <a:latin typeface="Source Sans Pro"/>
                <a:ea typeface="Source Sans Pro"/>
              </a:rPr>
              <a:t> </a:t>
            </a:r>
            <a:r>
              <a:rPr lang="en-US" b="0" i="0" dirty="0">
                <a:solidFill>
                  <a:srgbClr val="4A4A4A"/>
                </a:solidFill>
                <a:effectLst/>
                <a:latin typeface="Source Sans Pro"/>
                <a:ea typeface="Source Sans Pro"/>
              </a:rPr>
              <a:t> For example, funding will help address avian malaria spread by invasive mosquitoes in Hawai’i, which causes widespread mortality of endemic honeycreepers and other forest birds.</a:t>
            </a:r>
            <a:endParaRPr lang="en-US" dirty="0">
              <a:latin typeface="Source Sans Pro"/>
              <a:ea typeface="Source Sans Pro"/>
            </a:endParaRPr>
          </a:p>
          <a:p>
            <a:endParaRPr lang="en-US"/>
          </a:p>
          <a:p>
            <a:pPr>
              <a:defRPr/>
            </a:pPr>
            <a:endParaRPr lang="en-US">
              <a:solidFill>
                <a:srgbClr val="000000"/>
              </a:solidFill>
              <a:latin typeface="Calibri" panose="020F0502020204030204"/>
              <a:ea typeface="Source Sans Pro" panose="020B0503030403020204" pitchFamily="34" charset="0"/>
              <a:cs typeface="Calibri"/>
            </a:endParaRPr>
          </a:p>
        </p:txBody>
      </p:sp>
      <p:sp>
        <p:nvSpPr>
          <p:cNvPr id="4" name="Slide Number Placeholder 3"/>
          <p:cNvSpPr>
            <a:spLocks noGrp="1"/>
          </p:cNvSpPr>
          <p:nvPr>
            <p:ph type="sldNum" sz="quarter" idx="5"/>
          </p:nvPr>
        </p:nvSpPr>
        <p:spPr/>
        <p:txBody>
          <a:bodyPr/>
          <a:lstStyle/>
          <a:p>
            <a:fld id="{F7FBD3B0-939B-40B7-9791-ECCF193FA7EF}" type="slidenum">
              <a:rPr lang="en-US" smtClean="0"/>
              <a:t>9</a:t>
            </a:fld>
            <a:endParaRPr lang="en-US"/>
          </a:p>
        </p:txBody>
      </p:sp>
    </p:spTree>
    <p:extLst>
      <p:ext uri="{BB962C8B-B14F-4D97-AF65-F5344CB8AC3E}">
        <p14:creationId xmlns:p14="http://schemas.microsoft.com/office/powerpoint/2010/main" val="2835000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verview Slid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7AB8F9-8D56-4B63-B74E-9A23A1BB4553}"/>
              </a:ext>
            </a:extLst>
          </p:cNvPr>
          <p:cNvSpPr>
            <a:spLocks noGrp="1"/>
          </p:cNvSpPr>
          <p:nvPr>
            <p:ph type="pic" sz="quarter" idx="13"/>
          </p:nvPr>
        </p:nvSpPr>
        <p:spPr>
          <a:xfrm>
            <a:off x="0" y="0"/>
            <a:ext cx="12192000" cy="2993940"/>
          </a:xfrm>
        </p:spPr>
        <p:txBody>
          <a:bodyPr/>
          <a:lstStyle>
            <a:lvl1pPr>
              <a:defRPr>
                <a:solidFill>
                  <a:schemeClr val="accent1"/>
                </a:solidFill>
              </a:defRPr>
            </a:lvl1pPr>
          </a:lstStyle>
          <a:p>
            <a:r>
              <a:rPr lang="en-US"/>
              <a:t>Click icon to add picture</a:t>
            </a:r>
          </a:p>
        </p:txBody>
      </p:sp>
      <p:sp>
        <p:nvSpPr>
          <p:cNvPr id="13" name="Freeform: Shape 12">
            <a:extLst>
              <a:ext uri="{FF2B5EF4-FFF2-40B4-BE49-F238E27FC236}">
                <a16:creationId xmlns:a16="http://schemas.microsoft.com/office/drawing/2014/main" id="{B5C1BA81-31D2-4C2D-8CCA-B04EE58081D6}"/>
              </a:ext>
            </a:extLst>
          </p:cNvPr>
          <p:cNvSpPr/>
          <p:nvPr/>
        </p:nvSpPr>
        <p:spPr>
          <a:xfrm>
            <a:off x="-6780" y="4971669"/>
            <a:ext cx="12198779" cy="1912179"/>
          </a:xfrm>
          <a:custGeom>
            <a:avLst/>
            <a:gdLst>
              <a:gd name="connsiteX0" fmla="*/ 0 w 7660362"/>
              <a:gd name="connsiteY0" fmla="*/ 0 h 1196940"/>
              <a:gd name="connsiteX1" fmla="*/ 7660363 w 7660362"/>
              <a:gd name="connsiteY1" fmla="*/ 0 h 1196940"/>
              <a:gd name="connsiteX2" fmla="*/ 7660363 w 7660362"/>
              <a:gd name="connsiteY2" fmla="*/ 1196941 h 1196940"/>
              <a:gd name="connsiteX3" fmla="*/ 0 w 7660362"/>
              <a:gd name="connsiteY3" fmla="*/ 1196941 h 1196940"/>
            </a:gdLst>
            <a:ahLst/>
            <a:cxnLst>
              <a:cxn ang="0">
                <a:pos x="connsiteX0" y="connsiteY0"/>
              </a:cxn>
              <a:cxn ang="0">
                <a:pos x="connsiteX1" y="connsiteY1"/>
              </a:cxn>
              <a:cxn ang="0">
                <a:pos x="connsiteX2" y="connsiteY2"/>
              </a:cxn>
              <a:cxn ang="0">
                <a:pos x="connsiteX3" y="connsiteY3"/>
              </a:cxn>
            </a:cxnLst>
            <a:rect l="l" t="t" r="r" b="b"/>
            <a:pathLst>
              <a:path w="7660362" h="1196940">
                <a:moveTo>
                  <a:pt x="0" y="0"/>
                </a:moveTo>
                <a:lnTo>
                  <a:pt x="7660363" y="0"/>
                </a:lnTo>
                <a:lnTo>
                  <a:pt x="7660363" y="1196941"/>
                </a:lnTo>
                <a:lnTo>
                  <a:pt x="0" y="1196941"/>
                </a:lnTo>
                <a:close/>
              </a:path>
            </a:pathLst>
          </a:custGeom>
          <a:solidFill>
            <a:srgbClr val="D5EAF8"/>
          </a:solidFill>
          <a:ln w="29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30E390-748F-46CA-BED3-E2984A1BFA22}"/>
              </a:ext>
            </a:extLst>
          </p:cNvPr>
          <p:cNvSpPr/>
          <p:nvPr/>
        </p:nvSpPr>
        <p:spPr>
          <a:xfrm>
            <a:off x="761031" y="3151466"/>
            <a:ext cx="2664759" cy="2677053"/>
          </a:xfrm>
          <a:custGeom>
            <a:avLst/>
            <a:gdLst>
              <a:gd name="connsiteX0" fmla="*/ 0 w 1675717"/>
              <a:gd name="connsiteY0" fmla="*/ 0 h 1675717"/>
              <a:gd name="connsiteX1" fmla="*/ 1675718 w 1675717"/>
              <a:gd name="connsiteY1" fmla="*/ 0 h 1675717"/>
              <a:gd name="connsiteX2" fmla="*/ 1675718 w 1675717"/>
              <a:gd name="connsiteY2" fmla="*/ 1675717 h 1675717"/>
              <a:gd name="connsiteX3" fmla="*/ 0 w 1675717"/>
              <a:gd name="connsiteY3" fmla="*/ 1675717 h 1675717"/>
            </a:gdLst>
            <a:ahLst/>
            <a:cxnLst>
              <a:cxn ang="0">
                <a:pos x="connsiteX0" y="connsiteY0"/>
              </a:cxn>
              <a:cxn ang="0">
                <a:pos x="connsiteX1" y="connsiteY1"/>
              </a:cxn>
              <a:cxn ang="0">
                <a:pos x="connsiteX2" y="connsiteY2"/>
              </a:cxn>
              <a:cxn ang="0">
                <a:pos x="connsiteX3" y="connsiteY3"/>
              </a:cxn>
            </a:cxnLst>
            <a:rect l="l" t="t" r="r" b="b"/>
            <a:pathLst>
              <a:path w="1675717" h="1675717">
                <a:moveTo>
                  <a:pt x="0" y="0"/>
                </a:moveTo>
                <a:lnTo>
                  <a:pt x="1675718" y="0"/>
                </a:lnTo>
                <a:lnTo>
                  <a:pt x="1675718" y="1675717"/>
                </a:lnTo>
                <a:lnTo>
                  <a:pt x="0" y="1675717"/>
                </a:lnTo>
                <a:close/>
              </a:path>
            </a:pathLst>
          </a:custGeom>
          <a:solidFill>
            <a:srgbClr val="02426D"/>
          </a:solidFill>
          <a:ln w="29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A34A5FF-F212-405D-8D78-B19A4CCCB98A}"/>
              </a:ext>
            </a:extLst>
          </p:cNvPr>
          <p:cNvSpPr/>
          <p:nvPr/>
        </p:nvSpPr>
        <p:spPr>
          <a:xfrm>
            <a:off x="761031" y="3534687"/>
            <a:ext cx="2915179" cy="554071"/>
          </a:xfrm>
          <a:custGeom>
            <a:avLst/>
            <a:gdLst>
              <a:gd name="connsiteX0" fmla="*/ 0 w 1833192"/>
              <a:gd name="connsiteY0" fmla="*/ 0 h 346824"/>
              <a:gd name="connsiteX1" fmla="*/ 1833193 w 1833192"/>
              <a:gd name="connsiteY1" fmla="*/ 0 h 346824"/>
              <a:gd name="connsiteX2" fmla="*/ 1833193 w 1833192"/>
              <a:gd name="connsiteY2" fmla="*/ 346825 h 346824"/>
              <a:gd name="connsiteX3" fmla="*/ 0 w 1833192"/>
              <a:gd name="connsiteY3" fmla="*/ 346825 h 346824"/>
            </a:gdLst>
            <a:ahLst/>
            <a:cxnLst>
              <a:cxn ang="0">
                <a:pos x="connsiteX0" y="connsiteY0"/>
              </a:cxn>
              <a:cxn ang="0">
                <a:pos x="connsiteX1" y="connsiteY1"/>
              </a:cxn>
              <a:cxn ang="0">
                <a:pos x="connsiteX2" y="connsiteY2"/>
              </a:cxn>
              <a:cxn ang="0">
                <a:pos x="connsiteX3" y="connsiteY3"/>
              </a:cxn>
            </a:cxnLst>
            <a:rect l="l" t="t" r="r" b="b"/>
            <a:pathLst>
              <a:path w="1833192" h="346824">
                <a:moveTo>
                  <a:pt x="0" y="0"/>
                </a:moveTo>
                <a:lnTo>
                  <a:pt x="1833193" y="0"/>
                </a:lnTo>
                <a:lnTo>
                  <a:pt x="1833193" y="346825"/>
                </a:lnTo>
                <a:lnTo>
                  <a:pt x="0" y="346825"/>
                </a:lnTo>
                <a:close/>
              </a:path>
            </a:pathLst>
          </a:custGeom>
          <a:solidFill>
            <a:srgbClr val="F6C866"/>
          </a:solidFill>
          <a:ln w="2968" cap="flat">
            <a:noFill/>
            <a:prstDash val="solid"/>
            <a:miter/>
          </a:ln>
        </p:spPr>
        <p:txBody>
          <a:bodyPr rtlCol="0" anchor="ctr"/>
          <a:lstStyle/>
          <a:p>
            <a:endParaRPr lang="en-US">
              <a:solidFill>
                <a:srgbClr val="F58858"/>
              </a:solidFill>
            </a:endParaRPr>
          </a:p>
        </p:txBody>
      </p:sp>
      <p:sp>
        <p:nvSpPr>
          <p:cNvPr id="19" name="Freeform: Shape 18">
            <a:extLst>
              <a:ext uri="{FF2B5EF4-FFF2-40B4-BE49-F238E27FC236}">
                <a16:creationId xmlns:a16="http://schemas.microsoft.com/office/drawing/2014/main" id="{140686AF-18FF-4173-822A-F8BBC84C0116}"/>
              </a:ext>
            </a:extLst>
          </p:cNvPr>
          <p:cNvSpPr/>
          <p:nvPr/>
        </p:nvSpPr>
        <p:spPr>
          <a:xfrm>
            <a:off x="3425790" y="4087976"/>
            <a:ext cx="250420" cy="251574"/>
          </a:xfrm>
          <a:custGeom>
            <a:avLst/>
            <a:gdLst>
              <a:gd name="connsiteX0" fmla="*/ 0 w 157475"/>
              <a:gd name="connsiteY0" fmla="*/ 157475 h 157474"/>
              <a:gd name="connsiteX1" fmla="*/ 157475 w 157475"/>
              <a:gd name="connsiteY1" fmla="*/ 0 h 157474"/>
              <a:gd name="connsiteX2" fmla="*/ 0 w 157475"/>
              <a:gd name="connsiteY2" fmla="*/ 0 h 157474"/>
            </a:gdLst>
            <a:ahLst/>
            <a:cxnLst>
              <a:cxn ang="0">
                <a:pos x="connsiteX0" y="connsiteY0"/>
              </a:cxn>
              <a:cxn ang="0">
                <a:pos x="connsiteX1" y="connsiteY1"/>
              </a:cxn>
              <a:cxn ang="0">
                <a:pos x="connsiteX2" y="connsiteY2"/>
              </a:cxn>
            </a:cxnLst>
            <a:rect l="l" t="t" r="r" b="b"/>
            <a:pathLst>
              <a:path w="157475" h="157474">
                <a:moveTo>
                  <a:pt x="0" y="157475"/>
                </a:moveTo>
                <a:lnTo>
                  <a:pt x="157475" y="0"/>
                </a:lnTo>
                <a:lnTo>
                  <a:pt x="0" y="0"/>
                </a:lnTo>
                <a:close/>
              </a:path>
            </a:pathLst>
          </a:custGeom>
          <a:solidFill>
            <a:srgbClr val="BF8500"/>
          </a:solidFill>
          <a:ln w="29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C3C8E0-3195-4BE4-A82A-F24769007612}"/>
              </a:ext>
            </a:extLst>
          </p:cNvPr>
          <p:cNvSpPr/>
          <p:nvPr/>
        </p:nvSpPr>
        <p:spPr>
          <a:xfrm>
            <a:off x="4638411" y="3151466"/>
            <a:ext cx="2664759" cy="2677053"/>
          </a:xfrm>
          <a:custGeom>
            <a:avLst/>
            <a:gdLst>
              <a:gd name="connsiteX0" fmla="*/ 0 w 1675717"/>
              <a:gd name="connsiteY0" fmla="*/ 0 h 1675717"/>
              <a:gd name="connsiteX1" fmla="*/ 1675717 w 1675717"/>
              <a:gd name="connsiteY1" fmla="*/ 0 h 1675717"/>
              <a:gd name="connsiteX2" fmla="*/ 1675717 w 1675717"/>
              <a:gd name="connsiteY2" fmla="*/ 1675717 h 1675717"/>
              <a:gd name="connsiteX3" fmla="*/ 0 w 1675717"/>
              <a:gd name="connsiteY3" fmla="*/ 1675717 h 1675717"/>
            </a:gdLst>
            <a:ahLst/>
            <a:cxnLst>
              <a:cxn ang="0">
                <a:pos x="connsiteX0" y="connsiteY0"/>
              </a:cxn>
              <a:cxn ang="0">
                <a:pos x="connsiteX1" y="connsiteY1"/>
              </a:cxn>
              <a:cxn ang="0">
                <a:pos x="connsiteX2" y="connsiteY2"/>
              </a:cxn>
              <a:cxn ang="0">
                <a:pos x="connsiteX3" y="connsiteY3"/>
              </a:cxn>
            </a:cxnLst>
            <a:rect l="l" t="t" r="r" b="b"/>
            <a:pathLst>
              <a:path w="1675717" h="1675717">
                <a:moveTo>
                  <a:pt x="0" y="0"/>
                </a:moveTo>
                <a:lnTo>
                  <a:pt x="1675717" y="0"/>
                </a:lnTo>
                <a:lnTo>
                  <a:pt x="1675717" y="1675717"/>
                </a:lnTo>
                <a:lnTo>
                  <a:pt x="0" y="1675717"/>
                </a:lnTo>
                <a:close/>
              </a:path>
            </a:pathLst>
          </a:custGeom>
          <a:solidFill>
            <a:srgbClr val="02426D"/>
          </a:solidFill>
          <a:ln w="29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52E8B8A-5063-454D-823C-D609F2F8412B}"/>
              </a:ext>
            </a:extLst>
          </p:cNvPr>
          <p:cNvSpPr/>
          <p:nvPr/>
        </p:nvSpPr>
        <p:spPr>
          <a:xfrm>
            <a:off x="4638411" y="3534687"/>
            <a:ext cx="2915179" cy="554071"/>
          </a:xfrm>
          <a:custGeom>
            <a:avLst/>
            <a:gdLst>
              <a:gd name="connsiteX0" fmla="*/ 0 w 1833192"/>
              <a:gd name="connsiteY0" fmla="*/ 0 h 346824"/>
              <a:gd name="connsiteX1" fmla="*/ 1833193 w 1833192"/>
              <a:gd name="connsiteY1" fmla="*/ 0 h 346824"/>
              <a:gd name="connsiteX2" fmla="*/ 1833193 w 1833192"/>
              <a:gd name="connsiteY2" fmla="*/ 346825 h 346824"/>
              <a:gd name="connsiteX3" fmla="*/ 0 w 1833192"/>
              <a:gd name="connsiteY3" fmla="*/ 346825 h 346824"/>
            </a:gdLst>
            <a:ahLst/>
            <a:cxnLst>
              <a:cxn ang="0">
                <a:pos x="connsiteX0" y="connsiteY0"/>
              </a:cxn>
              <a:cxn ang="0">
                <a:pos x="connsiteX1" y="connsiteY1"/>
              </a:cxn>
              <a:cxn ang="0">
                <a:pos x="connsiteX2" y="connsiteY2"/>
              </a:cxn>
              <a:cxn ang="0">
                <a:pos x="connsiteX3" y="connsiteY3"/>
              </a:cxn>
            </a:cxnLst>
            <a:rect l="l" t="t" r="r" b="b"/>
            <a:pathLst>
              <a:path w="1833192" h="346824">
                <a:moveTo>
                  <a:pt x="0" y="0"/>
                </a:moveTo>
                <a:lnTo>
                  <a:pt x="1833193" y="0"/>
                </a:lnTo>
                <a:lnTo>
                  <a:pt x="1833193" y="346825"/>
                </a:lnTo>
                <a:lnTo>
                  <a:pt x="0" y="346825"/>
                </a:lnTo>
                <a:close/>
              </a:path>
            </a:pathLst>
          </a:custGeom>
          <a:solidFill>
            <a:srgbClr val="F58858"/>
          </a:solidFill>
          <a:ln w="2968" cap="flat">
            <a:noFill/>
            <a:prstDash val="solid"/>
            <a:miter/>
          </a:ln>
        </p:spPr>
        <p:txBody>
          <a:bodyPr rtlCol="0" anchor="ctr"/>
          <a:lstStyle/>
          <a:p>
            <a:endParaRPr lang="en-US">
              <a:solidFill>
                <a:srgbClr val="F58858"/>
              </a:solidFill>
            </a:endParaRPr>
          </a:p>
        </p:txBody>
      </p:sp>
      <p:sp>
        <p:nvSpPr>
          <p:cNvPr id="22" name="Freeform: Shape 21">
            <a:extLst>
              <a:ext uri="{FF2B5EF4-FFF2-40B4-BE49-F238E27FC236}">
                <a16:creationId xmlns:a16="http://schemas.microsoft.com/office/drawing/2014/main" id="{52CF0871-619B-4B83-B516-99E734AA3EA4}"/>
              </a:ext>
            </a:extLst>
          </p:cNvPr>
          <p:cNvSpPr/>
          <p:nvPr/>
        </p:nvSpPr>
        <p:spPr>
          <a:xfrm>
            <a:off x="7303122" y="4087976"/>
            <a:ext cx="250466" cy="251574"/>
          </a:xfrm>
          <a:custGeom>
            <a:avLst/>
            <a:gdLst>
              <a:gd name="connsiteX0" fmla="*/ 0 w 157504"/>
              <a:gd name="connsiteY0" fmla="*/ 157475 h 157474"/>
              <a:gd name="connsiteX1" fmla="*/ 157505 w 157504"/>
              <a:gd name="connsiteY1" fmla="*/ 0 h 157474"/>
              <a:gd name="connsiteX2" fmla="*/ 0 w 157504"/>
              <a:gd name="connsiteY2" fmla="*/ 0 h 157474"/>
            </a:gdLst>
            <a:ahLst/>
            <a:cxnLst>
              <a:cxn ang="0">
                <a:pos x="connsiteX0" y="connsiteY0"/>
              </a:cxn>
              <a:cxn ang="0">
                <a:pos x="connsiteX1" y="connsiteY1"/>
              </a:cxn>
              <a:cxn ang="0">
                <a:pos x="connsiteX2" y="connsiteY2"/>
              </a:cxn>
            </a:cxnLst>
            <a:rect l="l" t="t" r="r" b="b"/>
            <a:pathLst>
              <a:path w="157504" h="157474">
                <a:moveTo>
                  <a:pt x="0" y="157475"/>
                </a:moveTo>
                <a:lnTo>
                  <a:pt x="157505" y="0"/>
                </a:lnTo>
                <a:lnTo>
                  <a:pt x="0" y="0"/>
                </a:lnTo>
                <a:close/>
              </a:path>
            </a:pathLst>
          </a:custGeom>
          <a:solidFill>
            <a:srgbClr val="BF8500"/>
          </a:solidFill>
          <a:ln w="29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AE8C121-58F6-4906-AD1F-8C220744A72C}"/>
              </a:ext>
            </a:extLst>
          </p:cNvPr>
          <p:cNvSpPr/>
          <p:nvPr/>
        </p:nvSpPr>
        <p:spPr>
          <a:xfrm>
            <a:off x="8515792" y="3151466"/>
            <a:ext cx="2664759" cy="2677053"/>
          </a:xfrm>
          <a:custGeom>
            <a:avLst/>
            <a:gdLst>
              <a:gd name="connsiteX0" fmla="*/ 0 w 1675717"/>
              <a:gd name="connsiteY0" fmla="*/ 0 h 1675717"/>
              <a:gd name="connsiteX1" fmla="*/ 1675718 w 1675717"/>
              <a:gd name="connsiteY1" fmla="*/ 0 h 1675717"/>
              <a:gd name="connsiteX2" fmla="*/ 1675718 w 1675717"/>
              <a:gd name="connsiteY2" fmla="*/ 1675717 h 1675717"/>
              <a:gd name="connsiteX3" fmla="*/ 0 w 1675717"/>
              <a:gd name="connsiteY3" fmla="*/ 1675717 h 1675717"/>
            </a:gdLst>
            <a:ahLst/>
            <a:cxnLst>
              <a:cxn ang="0">
                <a:pos x="connsiteX0" y="connsiteY0"/>
              </a:cxn>
              <a:cxn ang="0">
                <a:pos x="connsiteX1" y="connsiteY1"/>
              </a:cxn>
              <a:cxn ang="0">
                <a:pos x="connsiteX2" y="connsiteY2"/>
              </a:cxn>
              <a:cxn ang="0">
                <a:pos x="connsiteX3" y="connsiteY3"/>
              </a:cxn>
            </a:cxnLst>
            <a:rect l="l" t="t" r="r" b="b"/>
            <a:pathLst>
              <a:path w="1675717" h="1675717">
                <a:moveTo>
                  <a:pt x="0" y="0"/>
                </a:moveTo>
                <a:lnTo>
                  <a:pt x="1675718" y="0"/>
                </a:lnTo>
                <a:lnTo>
                  <a:pt x="1675718" y="1675717"/>
                </a:lnTo>
                <a:lnTo>
                  <a:pt x="0" y="1675717"/>
                </a:lnTo>
                <a:close/>
              </a:path>
            </a:pathLst>
          </a:custGeom>
          <a:solidFill>
            <a:srgbClr val="02426D"/>
          </a:solidFill>
          <a:ln w="29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9AB1D13-E575-4429-B163-BF887497AA39}"/>
              </a:ext>
            </a:extLst>
          </p:cNvPr>
          <p:cNvSpPr/>
          <p:nvPr/>
        </p:nvSpPr>
        <p:spPr>
          <a:xfrm>
            <a:off x="8515792" y="3534687"/>
            <a:ext cx="2915179" cy="554071"/>
          </a:xfrm>
          <a:custGeom>
            <a:avLst/>
            <a:gdLst>
              <a:gd name="connsiteX0" fmla="*/ 0 w 1833192"/>
              <a:gd name="connsiteY0" fmla="*/ 0 h 346824"/>
              <a:gd name="connsiteX1" fmla="*/ 1833192 w 1833192"/>
              <a:gd name="connsiteY1" fmla="*/ 0 h 346824"/>
              <a:gd name="connsiteX2" fmla="*/ 1833192 w 1833192"/>
              <a:gd name="connsiteY2" fmla="*/ 346825 h 346824"/>
              <a:gd name="connsiteX3" fmla="*/ 0 w 1833192"/>
              <a:gd name="connsiteY3" fmla="*/ 346825 h 346824"/>
            </a:gdLst>
            <a:ahLst/>
            <a:cxnLst>
              <a:cxn ang="0">
                <a:pos x="connsiteX0" y="connsiteY0"/>
              </a:cxn>
              <a:cxn ang="0">
                <a:pos x="connsiteX1" y="connsiteY1"/>
              </a:cxn>
              <a:cxn ang="0">
                <a:pos x="connsiteX2" y="connsiteY2"/>
              </a:cxn>
              <a:cxn ang="0">
                <a:pos x="connsiteX3" y="connsiteY3"/>
              </a:cxn>
            </a:cxnLst>
            <a:rect l="l" t="t" r="r" b="b"/>
            <a:pathLst>
              <a:path w="1833192" h="346824">
                <a:moveTo>
                  <a:pt x="0" y="0"/>
                </a:moveTo>
                <a:lnTo>
                  <a:pt x="1833192" y="0"/>
                </a:lnTo>
                <a:lnTo>
                  <a:pt x="1833192" y="346825"/>
                </a:lnTo>
                <a:lnTo>
                  <a:pt x="0" y="346825"/>
                </a:lnTo>
                <a:close/>
              </a:path>
            </a:pathLst>
          </a:custGeom>
          <a:solidFill>
            <a:srgbClr val="F6C866"/>
          </a:solidFill>
          <a:ln w="2968" cap="flat">
            <a:noFill/>
            <a:prstDash val="solid"/>
            <a:miter/>
          </a:ln>
        </p:spPr>
        <p:txBody>
          <a:bodyPr rtlCol="0" anchor="ctr"/>
          <a:lstStyle/>
          <a:p>
            <a:endParaRPr lang="en-US">
              <a:solidFill>
                <a:srgbClr val="F58858"/>
              </a:solidFill>
            </a:endParaRPr>
          </a:p>
        </p:txBody>
      </p:sp>
      <p:sp>
        <p:nvSpPr>
          <p:cNvPr id="25" name="Freeform: Shape 24">
            <a:extLst>
              <a:ext uri="{FF2B5EF4-FFF2-40B4-BE49-F238E27FC236}">
                <a16:creationId xmlns:a16="http://schemas.microsoft.com/office/drawing/2014/main" id="{14DADD82-4B12-4F46-A8CC-41986C4DFCD1}"/>
              </a:ext>
            </a:extLst>
          </p:cNvPr>
          <p:cNvSpPr/>
          <p:nvPr/>
        </p:nvSpPr>
        <p:spPr>
          <a:xfrm>
            <a:off x="11180506" y="4087976"/>
            <a:ext cx="250466" cy="251574"/>
          </a:xfrm>
          <a:custGeom>
            <a:avLst/>
            <a:gdLst>
              <a:gd name="connsiteX0" fmla="*/ 0 w 157504"/>
              <a:gd name="connsiteY0" fmla="*/ 157475 h 157474"/>
              <a:gd name="connsiteX1" fmla="*/ 157505 w 157504"/>
              <a:gd name="connsiteY1" fmla="*/ 0 h 157474"/>
              <a:gd name="connsiteX2" fmla="*/ 0 w 157504"/>
              <a:gd name="connsiteY2" fmla="*/ 0 h 157474"/>
            </a:gdLst>
            <a:ahLst/>
            <a:cxnLst>
              <a:cxn ang="0">
                <a:pos x="connsiteX0" y="connsiteY0"/>
              </a:cxn>
              <a:cxn ang="0">
                <a:pos x="connsiteX1" y="connsiteY1"/>
              </a:cxn>
              <a:cxn ang="0">
                <a:pos x="connsiteX2" y="connsiteY2"/>
              </a:cxn>
            </a:cxnLst>
            <a:rect l="l" t="t" r="r" b="b"/>
            <a:pathLst>
              <a:path w="157504" h="157474">
                <a:moveTo>
                  <a:pt x="0" y="157475"/>
                </a:moveTo>
                <a:lnTo>
                  <a:pt x="157505" y="0"/>
                </a:lnTo>
                <a:lnTo>
                  <a:pt x="0" y="0"/>
                </a:lnTo>
                <a:close/>
              </a:path>
            </a:pathLst>
          </a:custGeom>
          <a:solidFill>
            <a:srgbClr val="BF8500"/>
          </a:solidFill>
          <a:ln w="29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E73CD91-D68A-4BCC-99E3-26A645B9C5DE}"/>
              </a:ext>
            </a:extLst>
          </p:cNvPr>
          <p:cNvSpPr/>
          <p:nvPr/>
        </p:nvSpPr>
        <p:spPr>
          <a:xfrm>
            <a:off x="-6780" y="6059510"/>
            <a:ext cx="12198780" cy="822960"/>
          </a:xfrm>
          <a:custGeom>
            <a:avLst/>
            <a:gdLst>
              <a:gd name="connsiteX0" fmla="*/ 0 w 7666862"/>
              <a:gd name="connsiteY0" fmla="*/ 0 h 301802"/>
              <a:gd name="connsiteX1" fmla="*/ 7666863 w 7666862"/>
              <a:gd name="connsiteY1" fmla="*/ 0 h 301802"/>
              <a:gd name="connsiteX2" fmla="*/ 7666863 w 7666862"/>
              <a:gd name="connsiteY2" fmla="*/ 301802 h 301802"/>
              <a:gd name="connsiteX3" fmla="*/ 0 w 7666862"/>
              <a:gd name="connsiteY3" fmla="*/ 301802 h 301802"/>
            </a:gdLst>
            <a:ahLst/>
            <a:cxnLst>
              <a:cxn ang="0">
                <a:pos x="connsiteX0" y="connsiteY0"/>
              </a:cxn>
              <a:cxn ang="0">
                <a:pos x="connsiteX1" y="connsiteY1"/>
              </a:cxn>
              <a:cxn ang="0">
                <a:pos x="connsiteX2" y="connsiteY2"/>
              </a:cxn>
              <a:cxn ang="0">
                <a:pos x="connsiteX3" y="connsiteY3"/>
              </a:cxn>
            </a:cxnLst>
            <a:rect l="l" t="t" r="r" b="b"/>
            <a:pathLst>
              <a:path w="7666862" h="301802">
                <a:moveTo>
                  <a:pt x="0" y="0"/>
                </a:moveTo>
                <a:lnTo>
                  <a:pt x="7666863" y="0"/>
                </a:lnTo>
                <a:lnTo>
                  <a:pt x="7666863" y="301802"/>
                </a:lnTo>
                <a:lnTo>
                  <a:pt x="0" y="301802"/>
                </a:lnTo>
                <a:close/>
              </a:path>
            </a:pathLst>
          </a:custGeom>
          <a:solidFill>
            <a:srgbClr val="02426D"/>
          </a:solidFill>
          <a:ln w="2968"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FA352701-8FA3-4C2B-B8F5-D438549EA201}"/>
              </a:ext>
            </a:extLst>
          </p:cNvPr>
          <p:cNvSpPr>
            <a:spLocks noGrp="1"/>
          </p:cNvSpPr>
          <p:nvPr>
            <p:ph type="dt" sz="half" idx="10"/>
          </p:nvPr>
        </p:nvSpPr>
        <p:spPr>
          <a:xfrm>
            <a:off x="9341462" y="6339864"/>
            <a:ext cx="2743200" cy="365125"/>
          </a:xfrm>
          <a:prstGeom prst="rect">
            <a:avLst/>
          </a:prstGeom>
        </p:spPr>
        <p:txBody>
          <a:bodyPr/>
          <a:lstStyle/>
          <a:p>
            <a:fld id="{47755C4E-0DF0-4EE0-9D28-DDB361141DBF}" type="datetimeFigureOut">
              <a:rPr lang="en-US" smtClean="0"/>
              <a:pPr/>
              <a:t>4/19/2023</a:t>
            </a:fld>
            <a:endParaRPr lang="en-US"/>
          </a:p>
        </p:txBody>
      </p:sp>
      <p:sp>
        <p:nvSpPr>
          <p:cNvPr id="39" name="Text Placeholder 38">
            <a:extLst>
              <a:ext uri="{FF2B5EF4-FFF2-40B4-BE49-F238E27FC236}">
                <a16:creationId xmlns:a16="http://schemas.microsoft.com/office/drawing/2014/main" id="{7F08901F-F7D7-4000-9465-01EC4D1F81B4}"/>
              </a:ext>
            </a:extLst>
          </p:cNvPr>
          <p:cNvSpPr>
            <a:spLocks noGrp="1"/>
          </p:cNvSpPr>
          <p:nvPr>
            <p:ph type="body" sz="quarter" idx="12" hasCustomPrompt="1"/>
          </p:nvPr>
        </p:nvSpPr>
        <p:spPr>
          <a:xfrm>
            <a:off x="836149" y="3541906"/>
            <a:ext cx="2507415" cy="2065195"/>
          </a:xfrm>
        </p:spPr>
        <p:txBody>
          <a:bodyPr/>
          <a:lstStyle>
            <a:lvl1pPr>
              <a:defRPr>
                <a:solidFill>
                  <a:schemeClr val="tx1"/>
                </a:solidFill>
              </a:defRPr>
            </a:lvl1pPr>
            <a:lvl4pPr>
              <a:defRPr/>
            </a:lvl4pPr>
          </a:lstStyle>
          <a:p>
            <a:pPr lvl="0"/>
            <a:r>
              <a:rPr lang="en-US"/>
              <a:t>Header</a:t>
            </a:r>
          </a:p>
          <a:p>
            <a:pPr lvl="3"/>
            <a:br>
              <a:rPr lang="en-US"/>
            </a:br>
            <a:r>
              <a:rPr lang="en-US"/>
              <a:t>Fourth level</a:t>
            </a:r>
          </a:p>
        </p:txBody>
      </p:sp>
      <p:sp>
        <p:nvSpPr>
          <p:cNvPr id="38" name="Text Placeholder 38">
            <a:extLst>
              <a:ext uri="{FF2B5EF4-FFF2-40B4-BE49-F238E27FC236}">
                <a16:creationId xmlns:a16="http://schemas.microsoft.com/office/drawing/2014/main" id="{ABEA1149-0B45-43F7-947A-14427E2E10C4}"/>
              </a:ext>
            </a:extLst>
          </p:cNvPr>
          <p:cNvSpPr>
            <a:spLocks noGrp="1"/>
          </p:cNvSpPr>
          <p:nvPr>
            <p:ph type="body" sz="quarter" idx="14" hasCustomPrompt="1"/>
          </p:nvPr>
        </p:nvSpPr>
        <p:spPr>
          <a:xfrm>
            <a:off x="8716278" y="3576631"/>
            <a:ext cx="2507415" cy="2065195"/>
          </a:xfrm>
        </p:spPr>
        <p:txBody>
          <a:bodyPr/>
          <a:lstStyle>
            <a:lvl1pPr>
              <a:defRPr>
                <a:solidFill>
                  <a:schemeClr val="tx1"/>
                </a:solidFill>
              </a:defRPr>
            </a:lvl1pPr>
            <a:lvl4pPr>
              <a:defRPr/>
            </a:lvl4pPr>
          </a:lstStyle>
          <a:p>
            <a:pPr lvl="0"/>
            <a:r>
              <a:rPr lang="en-US"/>
              <a:t>Header</a:t>
            </a:r>
          </a:p>
          <a:p>
            <a:pPr lvl="3"/>
            <a:br>
              <a:rPr lang="en-US"/>
            </a:br>
            <a:r>
              <a:rPr lang="en-US"/>
              <a:t>Fourth level</a:t>
            </a:r>
          </a:p>
        </p:txBody>
      </p:sp>
      <p:sp>
        <p:nvSpPr>
          <p:cNvPr id="40" name="Text Placeholder 38">
            <a:extLst>
              <a:ext uri="{FF2B5EF4-FFF2-40B4-BE49-F238E27FC236}">
                <a16:creationId xmlns:a16="http://schemas.microsoft.com/office/drawing/2014/main" id="{7A0C0C92-082A-4677-AB51-BBF972449C36}"/>
              </a:ext>
            </a:extLst>
          </p:cNvPr>
          <p:cNvSpPr>
            <a:spLocks noGrp="1"/>
          </p:cNvSpPr>
          <p:nvPr>
            <p:ph type="body" sz="quarter" idx="15" hasCustomPrompt="1"/>
          </p:nvPr>
        </p:nvSpPr>
        <p:spPr>
          <a:xfrm>
            <a:off x="4800899" y="3541906"/>
            <a:ext cx="2507415" cy="2065195"/>
          </a:xfrm>
        </p:spPr>
        <p:txBody>
          <a:bodyPr/>
          <a:lstStyle>
            <a:lvl1pPr>
              <a:defRPr>
                <a:solidFill>
                  <a:schemeClr val="tx1"/>
                </a:solidFill>
              </a:defRPr>
            </a:lvl1pPr>
            <a:lvl4pPr>
              <a:defRPr/>
            </a:lvl4pPr>
          </a:lstStyle>
          <a:p>
            <a:pPr lvl="0"/>
            <a:r>
              <a:rPr lang="en-US"/>
              <a:t>Header</a:t>
            </a:r>
          </a:p>
          <a:p>
            <a:pPr lvl="3"/>
            <a:br>
              <a:rPr lang="en-US"/>
            </a:br>
            <a:r>
              <a:rPr lang="en-US"/>
              <a:t>Fourth level</a:t>
            </a:r>
          </a:p>
        </p:txBody>
      </p:sp>
      <p:pic>
        <p:nvPicPr>
          <p:cNvPr id="7" name="Picture 6" descr="U.S. Fish and Wildlife Service Logo is shaped like a badge with a fish and duck in water with mountains and a sunset in the background next to text that says National Wildlife Refuge System.">
            <a:extLst>
              <a:ext uri="{FF2B5EF4-FFF2-40B4-BE49-F238E27FC236}">
                <a16:creationId xmlns:a16="http://schemas.microsoft.com/office/drawing/2014/main" id="{EE7CA480-CB53-BADE-632F-E314D8832A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728" y="6211740"/>
            <a:ext cx="1763163" cy="539474"/>
          </a:xfrm>
          <a:prstGeom prst="rect">
            <a:avLst/>
          </a:prstGeom>
        </p:spPr>
      </p:pic>
      <p:sp>
        <p:nvSpPr>
          <p:cNvPr id="8" name="Freeform: Shape 7">
            <a:extLst>
              <a:ext uri="{FF2B5EF4-FFF2-40B4-BE49-F238E27FC236}">
                <a16:creationId xmlns:a16="http://schemas.microsoft.com/office/drawing/2014/main" id="{9C12D262-DE1B-80AE-DF1D-77C7CDEAFBCA}"/>
              </a:ext>
            </a:extLst>
          </p:cNvPr>
          <p:cNvSpPr/>
          <p:nvPr userDrawn="1"/>
        </p:nvSpPr>
        <p:spPr>
          <a:xfrm>
            <a:off x="-6781" y="-6271"/>
            <a:ext cx="12210193" cy="2993940"/>
          </a:xfrm>
          <a:custGeom>
            <a:avLst/>
            <a:gdLst>
              <a:gd name="connsiteX0" fmla="*/ 0 w 5373383"/>
              <a:gd name="connsiteY0" fmla="*/ 0 h 1805413"/>
              <a:gd name="connsiteX1" fmla="*/ 5373384 w 5373383"/>
              <a:gd name="connsiteY1" fmla="*/ 0 h 1805413"/>
              <a:gd name="connsiteX2" fmla="*/ 5373384 w 5373383"/>
              <a:gd name="connsiteY2" fmla="*/ 1805413 h 1805413"/>
              <a:gd name="connsiteX3" fmla="*/ 0 w 5373383"/>
              <a:gd name="connsiteY3" fmla="*/ 1805413 h 1805413"/>
            </a:gdLst>
            <a:ahLst/>
            <a:cxnLst>
              <a:cxn ang="0">
                <a:pos x="connsiteX0" y="connsiteY0"/>
              </a:cxn>
              <a:cxn ang="0">
                <a:pos x="connsiteX1" y="connsiteY1"/>
              </a:cxn>
              <a:cxn ang="0">
                <a:pos x="connsiteX2" y="connsiteY2"/>
              </a:cxn>
              <a:cxn ang="0">
                <a:pos x="connsiteX3" y="connsiteY3"/>
              </a:cxn>
            </a:cxnLst>
            <a:rect l="l" t="t" r="r" b="b"/>
            <a:pathLst>
              <a:path w="5373383" h="1805413">
                <a:moveTo>
                  <a:pt x="0" y="0"/>
                </a:moveTo>
                <a:lnTo>
                  <a:pt x="5373384" y="0"/>
                </a:lnTo>
                <a:lnTo>
                  <a:pt x="5373384" y="1805413"/>
                </a:lnTo>
                <a:lnTo>
                  <a:pt x="0" y="1805413"/>
                </a:lnTo>
                <a:close/>
              </a:path>
            </a:pathLst>
          </a:custGeom>
          <a:solidFill>
            <a:srgbClr val="02426D">
              <a:alpha val="53725"/>
            </a:srgbClr>
          </a:solidFill>
          <a:ln w="76200" cap="flat">
            <a:noFill/>
            <a:prstDash val="solid"/>
            <a:miter/>
          </a:ln>
        </p:spPr>
        <p:txBody>
          <a:bodyPr rtlCol="0" anchor="ctr"/>
          <a:lstStyle/>
          <a:p>
            <a:endParaRPr lang="en-US" sz="100"/>
          </a:p>
        </p:txBody>
      </p:sp>
      <p:sp>
        <p:nvSpPr>
          <p:cNvPr id="2" name="Title 1">
            <a:extLst>
              <a:ext uri="{FF2B5EF4-FFF2-40B4-BE49-F238E27FC236}">
                <a16:creationId xmlns:a16="http://schemas.microsoft.com/office/drawing/2014/main" id="{32778A73-92BA-47D0-B447-122C6F859CC5}"/>
              </a:ext>
            </a:extLst>
          </p:cNvPr>
          <p:cNvSpPr>
            <a:spLocks noGrp="1"/>
          </p:cNvSpPr>
          <p:nvPr>
            <p:ph type="title" hasCustomPrompt="1"/>
          </p:nvPr>
        </p:nvSpPr>
        <p:spPr>
          <a:xfrm>
            <a:off x="836149" y="739023"/>
            <a:ext cx="10515600" cy="1325563"/>
          </a:xfrm>
        </p:spPr>
        <p:txBody>
          <a:bodyPr/>
          <a:lstStyle>
            <a:lvl1pPr algn="ctr">
              <a:defRPr/>
            </a:lvl1pPr>
          </a:lstStyle>
          <a:p>
            <a:r>
              <a:rPr lang="en-US"/>
              <a:t>TITLE</a:t>
            </a:r>
          </a:p>
        </p:txBody>
      </p:sp>
      <p:sp>
        <p:nvSpPr>
          <p:cNvPr id="10" name="Text Placeholder 9">
            <a:extLst>
              <a:ext uri="{FF2B5EF4-FFF2-40B4-BE49-F238E27FC236}">
                <a16:creationId xmlns:a16="http://schemas.microsoft.com/office/drawing/2014/main" id="{634195D9-D3D4-AEDF-5C18-4376D00C4018}"/>
              </a:ext>
            </a:extLst>
          </p:cNvPr>
          <p:cNvSpPr>
            <a:spLocks noGrp="1"/>
          </p:cNvSpPr>
          <p:nvPr>
            <p:ph type="body" sz="quarter" idx="16" hasCustomPrompt="1"/>
          </p:nvPr>
        </p:nvSpPr>
        <p:spPr>
          <a:xfrm>
            <a:off x="8213725" y="2647880"/>
            <a:ext cx="3870937" cy="322294"/>
          </a:xfrm>
        </p:spPr>
        <p:txBody>
          <a:bodyPr/>
          <a:lstStyle>
            <a:lvl5pPr>
              <a:defRPr/>
            </a:lvl5pPr>
          </a:lstStyle>
          <a:p>
            <a:pPr lvl="5"/>
            <a:r>
              <a:rPr lang="en-US"/>
              <a:t>Photo Credit </a:t>
            </a:r>
          </a:p>
        </p:txBody>
      </p:sp>
    </p:spTree>
    <p:extLst>
      <p:ext uri="{BB962C8B-B14F-4D97-AF65-F5344CB8AC3E}">
        <p14:creationId xmlns:p14="http://schemas.microsoft.com/office/powerpoint/2010/main" val="238443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F81DA3-A3CA-86DB-AEF7-5C1DECC39C73}"/>
              </a:ext>
            </a:extLst>
          </p:cNvPr>
          <p:cNvSpPr/>
          <p:nvPr userDrawn="1"/>
        </p:nvSpPr>
        <p:spPr>
          <a:xfrm>
            <a:off x="-92467" y="5989835"/>
            <a:ext cx="12299814" cy="906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D7FE8D9-5213-ED58-8B1B-0C244DC11B10}"/>
              </a:ext>
            </a:extLst>
          </p:cNvPr>
          <p:cNvSpPr/>
          <p:nvPr/>
        </p:nvSpPr>
        <p:spPr>
          <a:xfrm>
            <a:off x="-15347" y="-1"/>
            <a:ext cx="12222694" cy="1765189"/>
          </a:xfrm>
          <a:custGeom>
            <a:avLst/>
            <a:gdLst>
              <a:gd name="connsiteX0" fmla="*/ 0 w 10174265"/>
              <a:gd name="connsiteY0" fmla="*/ 0 h 401255"/>
              <a:gd name="connsiteX1" fmla="*/ 10174265 w 10174265"/>
              <a:gd name="connsiteY1" fmla="*/ 0 h 401255"/>
              <a:gd name="connsiteX2" fmla="*/ 10174265 w 10174265"/>
              <a:gd name="connsiteY2" fmla="*/ 401256 h 401255"/>
              <a:gd name="connsiteX3" fmla="*/ 0 w 10174265"/>
              <a:gd name="connsiteY3" fmla="*/ 401256 h 401255"/>
            </a:gdLst>
            <a:ahLst/>
            <a:cxnLst>
              <a:cxn ang="0">
                <a:pos x="connsiteX0" y="connsiteY0"/>
              </a:cxn>
              <a:cxn ang="0">
                <a:pos x="connsiteX1" y="connsiteY1"/>
              </a:cxn>
              <a:cxn ang="0">
                <a:pos x="connsiteX2" y="connsiteY2"/>
              </a:cxn>
              <a:cxn ang="0">
                <a:pos x="connsiteX3" y="connsiteY3"/>
              </a:cxn>
            </a:cxnLst>
            <a:rect l="l" t="t" r="r" b="b"/>
            <a:pathLst>
              <a:path w="10174265" h="401255">
                <a:moveTo>
                  <a:pt x="0" y="0"/>
                </a:moveTo>
                <a:lnTo>
                  <a:pt x="10174265" y="0"/>
                </a:lnTo>
                <a:lnTo>
                  <a:pt x="10174265" y="401256"/>
                </a:lnTo>
                <a:lnTo>
                  <a:pt x="0" y="401256"/>
                </a:lnTo>
                <a:close/>
              </a:path>
            </a:pathLst>
          </a:custGeom>
          <a:solidFill>
            <a:srgbClr val="1D446A"/>
          </a:solidFill>
          <a:ln w="296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C783E65-EC14-4789-9121-9EC902279B3D}"/>
              </a:ext>
            </a:extLst>
          </p:cNvPr>
          <p:cNvSpPr>
            <a:spLocks noGrp="1"/>
          </p:cNvSpPr>
          <p:nvPr>
            <p:ph type="ctrTitle" hasCustomPrompt="1"/>
          </p:nvPr>
        </p:nvSpPr>
        <p:spPr>
          <a:xfrm>
            <a:off x="537411" y="1628666"/>
            <a:ext cx="8630340" cy="2987166"/>
          </a:xfrm>
          <a:prstGeom prst="rect">
            <a:avLst/>
          </a:prstGeom>
        </p:spPr>
        <p:txBody>
          <a:bodyPr anchor="b">
            <a:normAutofit/>
          </a:bodyPr>
          <a:lstStyle>
            <a:lvl1pPr algn="l">
              <a:defRPr sz="5400" b="0">
                <a:solidFill>
                  <a:schemeClr val="accent1"/>
                </a:solidFill>
              </a:defRPr>
            </a:lvl1pPr>
          </a:lstStyle>
          <a:p>
            <a:r>
              <a:rPr lang="en-US"/>
              <a:t>Presentation Title</a:t>
            </a:r>
          </a:p>
        </p:txBody>
      </p:sp>
      <p:sp>
        <p:nvSpPr>
          <p:cNvPr id="3" name="Subtitle 2">
            <a:extLst>
              <a:ext uri="{FF2B5EF4-FFF2-40B4-BE49-F238E27FC236}">
                <a16:creationId xmlns:a16="http://schemas.microsoft.com/office/drawing/2014/main" id="{77520D36-9F06-40F1-8995-970CD1C1A31C}"/>
              </a:ext>
            </a:extLst>
          </p:cNvPr>
          <p:cNvSpPr>
            <a:spLocks noGrp="1"/>
          </p:cNvSpPr>
          <p:nvPr>
            <p:ph type="subTitle" idx="1" hasCustomPrompt="1"/>
          </p:nvPr>
        </p:nvSpPr>
        <p:spPr>
          <a:xfrm>
            <a:off x="537411" y="4888881"/>
            <a:ext cx="6425364" cy="906588"/>
          </a:xfrm>
          <a:prstGeom prst="rect">
            <a:avLst/>
          </a:prstGeom>
        </p:spPr>
        <p:txBody>
          <a:bodyPr/>
          <a:lstStyle>
            <a:lvl1pPr marL="0" indent="0" algn="l">
              <a:buNone/>
              <a:defRPr sz="240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a:p>
            <a:r>
              <a:rPr lang="en-US"/>
              <a:t>Field Station Name or Office</a:t>
            </a:r>
          </a:p>
        </p:txBody>
      </p:sp>
      <p:cxnSp>
        <p:nvCxnSpPr>
          <p:cNvPr id="22" name="Straight Connector 21">
            <a:extLst>
              <a:ext uri="{FF2B5EF4-FFF2-40B4-BE49-F238E27FC236}">
                <a16:creationId xmlns:a16="http://schemas.microsoft.com/office/drawing/2014/main" id="{C019809C-2983-453C-8B22-E36E1592A46D}"/>
              </a:ext>
            </a:extLst>
          </p:cNvPr>
          <p:cNvCxnSpPr>
            <a:cxnSpLocks/>
          </p:cNvCxnSpPr>
          <p:nvPr/>
        </p:nvCxnSpPr>
        <p:spPr>
          <a:xfrm>
            <a:off x="537617" y="4752356"/>
            <a:ext cx="468929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Text&#10;&#10;Description automatically generated">
            <a:extLst>
              <a:ext uri="{FF2B5EF4-FFF2-40B4-BE49-F238E27FC236}">
                <a16:creationId xmlns:a16="http://schemas.microsoft.com/office/drawing/2014/main" id="{8A87EE29-F84E-4D49-8E15-A1EFE061E0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1447"/>
          <a:stretch/>
        </p:blipFill>
        <p:spPr>
          <a:xfrm>
            <a:off x="263148" y="239184"/>
            <a:ext cx="1227324" cy="1269575"/>
          </a:xfrm>
          <a:prstGeom prst="rect">
            <a:avLst/>
          </a:prstGeom>
        </p:spPr>
      </p:pic>
      <p:sp>
        <p:nvSpPr>
          <p:cNvPr id="4" name="Freeform: Shape 3">
            <a:extLst>
              <a:ext uri="{FF2B5EF4-FFF2-40B4-BE49-F238E27FC236}">
                <a16:creationId xmlns:a16="http://schemas.microsoft.com/office/drawing/2014/main" id="{38F5AC7B-D7CD-CA62-2372-CD4087407DE9}"/>
              </a:ext>
            </a:extLst>
          </p:cNvPr>
          <p:cNvSpPr/>
          <p:nvPr userDrawn="1"/>
        </p:nvSpPr>
        <p:spPr>
          <a:xfrm>
            <a:off x="-15347" y="-1"/>
            <a:ext cx="12222694" cy="1765189"/>
          </a:xfrm>
          <a:custGeom>
            <a:avLst/>
            <a:gdLst>
              <a:gd name="connsiteX0" fmla="*/ 0 w 10174265"/>
              <a:gd name="connsiteY0" fmla="*/ 0 h 401255"/>
              <a:gd name="connsiteX1" fmla="*/ 10174265 w 10174265"/>
              <a:gd name="connsiteY1" fmla="*/ 0 h 401255"/>
              <a:gd name="connsiteX2" fmla="*/ 10174265 w 10174265"/>
              <a:gd name="connsiteY2" fmla="*/ 401256 h 401255"/>
              <a:gd name="connsiteX3" fmla="*/ 0 w 10174265"/>
              <a:gd name="connsiteY3" fmla="*/ 401256 h 401255"/>
            </a:gdLst>
            <a:ahLst/>
            <a:cxnLst>
              <a:cxn ang="0">
                <a:pos x="connsiteX0" y="connsiteY0"/>
              </a:cxn>
              <a:cxn ang="0">
                <a:pos x="connsiteX1" y="connsiteY1"/>
              </a:cxn>
              <a:cxn ang="0">
                <a:pos x="connsiteX2" y="connsiteY2"/>
              </a:cxn>
              <a:cxn ang="0">
                <a:pos x="connsiteX3" y="connsiteY3"/>
              </a:cxn>
            </a:cxnLst>
            <a:rect l="l" t="t" r="r" b="b"/>
            <a:pathLst>
              <a:path w="10174265" h="401255">
                <a:moveTo>
                  <a:pt x="0" y="0"/>
                </a:moveTo>
                <a:lnTo>
                  <a:pt x="10174265" y="0"/>
                </a:lnTo>
                <a:lnTo>
                  <a:pt x="10174265" y="401256"/>
                </a:lnTo>
                <a:lnTo>
                  <a:pt x="0" y="401256"/>
                </a:lnTo>
                <a:close/>
              </a:path>
            </a:pathLst>
          </a:custGeom>
          <a:solidFill>
            <a:srgbClr val="02426D"/>
          </a:solidFill>
          <a:ln w="2968" cap="flat">
            <a:noFill/>
            <a:prstDash val="solid"/>
            <a:miter/>
          </a:ln>
        </p:spPr>
        <p:txBody>
          <a:bodyPr rtlCol="0" anchor="ctr"/>
          <a:lstStyle/>
          <a:p>
            <a:endParaRPr lang="en-US"/>
          </a:p>
        </p:txBody>
      </p:sp>
      <p:cxnSp>
        <p:nvCxnSpPr>
          <p:cNvPr id="6" name="Straight Connector 5">
            <a:extLst>
              <a:ext uri="{FF2B5EF4-FFF2-40B4-BE49-F238E27FC236}">
                <a16:creationId xmlns:a16="http://schemas.microsoft.com/office/drawing/2014/main" id="{19CD0C46-A957-E8D4-1093-4C76F8E310CC}"/>
              </a:ext>
            </a:extLst>
          </p:cNvPr>
          <p:cNvCxnSpPr>
            <a:cxnSpLocks/>
          </p:cNvCxnSpPr>
          <p:nvPr userDrawn="1"/>
        </p:nvCxnSpPr>
        <p:spPr>
          <a:xfrm>
            <a:off x="537617" y="4752356"/>
            <a:ext cx="7288222" cy="0"/>
          </a:xfrm>
          <a:prstGeom prst="line">
            <a:avLst/>
          </a:prstGeom>
          <a:ln w="76200">
            <a:solidFill>
              <a:srgbClr val="02426D"/>
            </a:solidFill>
          </a:ln>
        </p:spPr>
        <p:style>
          <a:lnRef idx="1">
            <a:schemeClr val="accent1"/>
          </a:lnRef>
          <a:fillRef idx="0">
            <a:schemeClr val="accent1"/>
          </a:fillRef>
          <a:effectRef idx="0">
            <a:schemeClr val="accent1"/>
          </a:effectRef>
          <a:fontRef idx="minor">
            <a:schemeClr val="tx1"/>
          </a:fontRef>
        </p:style>
      </p:cxnSp>
      <p:pic>
        <p:nvPicPr>
          <p:cNvPr id="9" name="Picture 8" descr="U.S. Fish and Wildlife Service Logo is shaped like a badge with a fish and duck in water with mountains and a sunset in the background.">
            <a:extLst>
              <a:ext uri="{FF2B5EF4-FFF2-40B4-BE49-F238E27FC236}">
                <a16:creationId xmlns:a16="http://schemas.microsoft.com/office/drawing/2014/main" id="{CB55FB3E-9137-EA92-237D-581847748D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7411" y="505362"/>
            <a:ext cx="760290" cy="872606"/>
          </a:xfrm>
          <a:prstGeom prst="rect">
            <a:avLst/>
          </a:prstGeom>
        </p:spPr>
      </p:pic>
      <p:sp>
        <p:nvSpPr>
          <p:cNvPr id="5" name="Freeform: Shape 4">
            <a:extLst>
              <a:ext uri="{FF2B5EF4-FFF2-40B4-BE49-F238E27FC236}">
                <a16:creationId xmlns:a16="http://schemas.microsoft.com/office/drawing/2014/main" id="{AD007F06-3BA1-127B-5A50-AC6FCB864319}"/>
              </a:ext>
            </a:extLst>
          </p:cNvPr>
          <p:cNvSpPr/>
          <p:nvPr userDrawn="1"/>
        </p:nvSpPr>
        <p:spPr>
          <a:xfrm>
            <a:off x="6873358" y="6474540"/>
            <a:ext cx="5333989" cy="383460"/>
          </a:xfrm>
          <a:custGeom>
            <a:avLst/>
            <a:gdLst>
              <a:gd name="connsiteX0" fmla="*/ 0 w 4335995"/>
              <a:gd name="connsiteY0" fmla="*/ 0 h 311715"/>
              <a:gd name="connsiteX1" fmla="*/ 4335995 w 4335995"/>
              <a:gd name="connsiteY1" fmla="*/ 0 h 311715"/>
              <a:gd name="connsiteX2" fmla="*/ 4335995 w 4335995"/>
              <a:gd name="connsiteY2" fmla="*/ 311715 h 311715"/>
              <a:gd name="connsiteX3" fmla="*/ 0 w 4335995"/>
              <a:gd name="connsiteY3" fmla="*/ 311715 h 311715"/>
            </a:gdLst>
            <a:ahLst/>
            <a:cxnLst>
              <a:cxn ang="0">
                <a:pos x="connsiteX0" y="connsiteY0"/>
              </a:cxn>
              <a:cxn ang="0">
                <a:pos x="connsiteX1" y="connsiteY1"/>
              </a:cxn>
              <a:cxn ang="0">
                <a:pos x="connsiteX2" y="connsiteY2"/>
              </a:cxn>
              <a:cxn ang="0">
                <a:pos x="connsiteX3" y="connsiteY3"/>
              </a:cxn>
            </a:cxnLst>
            <a:rect l="l" t="t" r="r" b="b"/>
            <a:pathLst>
              <a:path w="4335995" h="311715">
                <a:moveTo>
                  <a:pt x="0" y="0"/>
                </a:moveTo>
                <a:lnTo>
                  <a:pt x="4335995" y="0"/>
                </a:lnTo>
                <a:lnTo>
                  <a:pt x="4335995" y="311715"/>
                </a:lnTo>
                <a:lnTo>
                  <a:pt x="0" y="311715"/>
                </a:lnTo>
                <a:close/>
              </a:path>
            </a:pathLst>
          </a:custGeom>
          <a:solidFill>
            <a:srgbClr val="F6C866"/>
          </a:solidFill>
          <a:ln w="2968" cap="flat">
            <a:noFill/>
            <a:prstDash val="solid"/>
            <a:miter/>
          </a:ln>
        </p:spPr>
        <p:txBody>
          <a:bodyPr rtlCol="0" anchor="ctr"/>
          <a:lstStyle/>
          <a:p>
            <a:endParaRPr lang="en-US"/>
          </a:p>
        </p:txBody>
      </p:sp>
    </p:spTree>
    <p:extLst>
      <p:ext uri="{BB962C8B-B14F-4D97-AF65-F5344CB8AC3E}">
        <p14:creationId xmlns:p14="http://schemas.microsoft.com/office/powerpoint/2010/main" val="399903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verview Slide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534039E-96FD-42E1-BB16-EAFF6E6908B8}"/>
              </a:ext>
            </a:extLst>
          </p:cNvPr>
          <p:cNvSpPr/>
          <p:nvPr userDrawn="1"/>
        </p:nvSpPr>
        <p:spPr>
          <a:xfrm>
            <a:off x="-26434" y="2485581"/>
            <a:ext cx="12233034" cy="3555623"/>
          </a:xfrm>
          <a:custGeom>
            <a:avLst/>
            <a:gdLst>
              <a:gd name="connsiteX0" fmla="*/ 0 w 9557691"/>
              <a:gd name="connsiteY0" fmla="*/ 0 h 3611746"/>
              <a:gd name="connsiteX1" fmla="*/ 9557691 w 9557691"/>
              <a:gd name="connsiteY1" fmla="*/ 0 h 3611746"/>
              <a:gd name="connsiteX2" fmla="*/ 9557691 w 9557691"/>
              <a:gd name="connsiteY2" fmla="*/ 3611747 h 3611746"/>
              <a:gd name="connsiteX3" fmla="*/ 0 w 9557691"/>
              <a:gd name="connsiteY3" fmla="*/ 3611747 h 3611746"/>
            </a:gdLst>
            <a:ahLst/>
            <a:cxnLst>
              <a:cxn ang="0">
                <a:pos x="connsiteX0" y="connsiteY0"/>
              </a:cxn>
              <a:cxn ang="0">
                <a:pos x="connsiteX1" y="connsiteY1"/>
              </a:cxn>
              <a:cxn ang="0">
                <a:pos x="connsiteX2" y="connsiteY2"/>
              </a:cxn>
              <a:cxn ang="0">
                <a:pos x="connsiteX3" y="connsiteY3"/>
              </a:cxn>
            </a:cxnLst>
            <a:rect l="l" t="t" r="r" b="b"/>
            <a:pathLst>
              <a:path w="9557691" h="3611746">
                <a:moveTo>
                  <a:pt x="0" y="0"/>
                </a:moveTo>
                <a:lnTo>
                  <a:pt x="9557691" y="0"/>
                </a:lnTo>
                <a:lnTo>
                  <a:pt x="9557691" y="3611747"/>
                </a:lnTo>
                <a:lnTo>
                  <a:pt x="0" y="3611747"/>
                </a:lnTo>
                <a:close/>
              </a:path>
            </a:pathLst>
          </a:custGeom>
          <a:solidFill>
            <a:srgbClr val="D5EAF8"/>
          </a:solidFill>
          <a:ln w="2968" cap="flat">
            <a:noFill/>
            <a:prstDash val="solid"/>
            <a:miter/>
          </a:ln>
        </p:spPr>
        <p:txBody>
          <a:bodyPr rtlCol="0" anchor="ctr"/>
          <a:lstStyle/>
          <a:p>
            <a:endParaRPr lang="en-US"/>
          </a:p>
        </p:txBody>
      </p:sp>
      <p:sp>
        <p:nvSpPr>
          <p:cNvPr id="8" name="Title Placeholder 1">
            <a:extLst>
              <a:ext uri="{FF2B5EF4-FFF2-40B4-BE49-F238E27FC236}">
                <a16:creationId xmlns:a16="http://schemas.microsoft.com/office/drawing/2014/main" id="{6FBE98CF-A960-4CB0-83E6-00CEF3D83C95}"/>
              </a:ext>
            </a:extLst>
          </p:cNvPr>
          <p:cNvSpPr>
            <a:spLocks noGrp="1"/>
          </p:cNvSpPr>
          <p:nvPr>
            <p:ph type="title" hasCustomPrompt="1"/>
          </p:nvPr>
        </p:nvSpPr>
        <p:spPr>
          <a:xfrm>
            <a:off x="1153911" y="2962238"/>
            <a:ext cx="10260849" cy="1201206"/>
          </a:xfrm>
          <a:prstGeom prst="rect">
            <a:avLst/>
          </a:prstGeom>
        </p:spPr>
        <p:txBody>
          <a:bodyPr vert="horz" lIns="91440" tIns="45720" rIns="91440" bIns="45720" rtlCol="0" anchor="ctr">
            <a:normAutofit/>
          </a:bodyPr>
          <a:lstStyle>
            <a:lvl1pPr algn="ctr">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Presentation Title </a:t>
            </a:r>
          </a:p>
        </p:txBody>
      </p:sp>
      <p:sp>
        <p:nvSpPr>
          <p:cNvPr id="49" name="Picture Placeholder 48">
            <a:extLst>
              <a:ext uri="{FF2B5EF4-FFF2-40B4-BE49-F238E27FC236}">
                <a16:creationId xmlns:a16="http://schemas.microsoft.com/office/drawing/2014/main" id="{5E93C06A-0BCC-405A-9744-430B65456BF1}"/>
              </a:ext>
            </a:extLst>
          </p:cNvPr>
          <p:cNvSpPr>
            <a:spLocks noGrp="1"/>
          </p:cNvSpPr>
          <p:nvPr>
            <p:ph type="pic" sz="quarter" idx="17" hasCustomPrompt="1"/>
          </p:nvPr>
        </p:nvSpPr>
        <p:spPr>
          <a:xfrm>
            <a:off x="0" y="-27432"/>
            <a:ext cx="12192000" cy="2513013"/>
          </a:xfrm>
          <a:prstGeom prst="rect">
            <a:avLst/>
          </a:prstGeom>
        </p:spPr>
        <p:txBody>
          <a:bodyPr/>
          <a:lstStyle>
            <a:lvl2pPr>
              <a:defRPr/>
            </a:lvl2pPr>
          </a:lstStyle>
          <a:p>
            <a:pPr lvl="1"/>
            <a:r>
              <a:rPr lang="en-US"/>
              <a:t>Insert Photo Here </a:t>
            </a:r>
          </a:p>
        </p:txBody>
      </p:sp>
      <p:sp>
        <p:nvSpPr>
          <p:cNvPr id="25" name="Freeform: Shape 24">
            <a:extLst>
              <a:ext uri="{FF2B5EF4-FFF2-40B4-BE49-F238E27FC236}">
                <a16:creationId xmlns:a16="http://schemas.microsoft.com/office/drawing/2014/main" id="{D0668C9E-F642-4D8B-9689-D7B6AA9439C2}"/>
              </a:ext>
            </a:extLst>
          </p:cNvPr>
          <p:cNvSpPr/>
          <p:nvPr userDrawn="1"/>
        </p:nvSpPr>
        <p:spPr>
          <a:xfrm>
            <a:off x="-1" y="2337958"/>
            <a:ext cx="5326267" cy="385419"/>
          </a:xfrm>
          <a:custGeom>
            <a:avLst/>
            <a:gdLst>
              <a:gd name="connsiteX0" fmla="*/ 0 w 4455629"/>
              <a:gd name="connsiteY0" fmla="*/ 0 h 320321"/>
              <a:gd name="connsiteX1" fmla="*/ 4455630 w 4455629"/>
              <a:gd name="connsiteY1" fmla="*/ 0 h 320321"/>
              <a:gd name="connsiteX2" fmla="*/ 4455630 w 4455629"/>
              <a:gd name="connsiteY2" fmla="*/ 320322 h 320321"/>
              <a:gd name="connsiteX3" fmla="*/ 0 w 4455629"/>
              <a:gd name="connsiteY3" fmla="*/ 320322 h 320321"/>
            </a:gdLst>
            <a:ahLst/>
            <a:cxnLst>
              <a:cxn ang="0">
                <a:pos x="connsiteX0" y="connsiteY0"/>
              </a:cxn>
              <a:cxn ang="0">
                <a:pos x="connsiteX1" y="connsiteY1"/>
              </a:cxn>
              <a:cxn ang="0">
                <a:pos x="connsiteX2" y="connsiteY2"/>
              </a:cxn>
              <a:cxn ang="0">
                <a:pos x="connsiteX3" y="connsiteY3"/>
              </a:cxn>
            </a:cxnLst>
            <a:rect l="l" t="t" r="r" b="b"/>
            <a:pathLst>
              <a:path w="4455629" h="320321">
                <a:moveTo>
                  <a:pt x="0" y="0"/>
                </a:moveTo>
                <a:lnTo>
                  <a:pt x="4455630" y="0"/>
                </a:lnTo>
                <a:lnTo>
                  <a:pt x="4455630" y="320322"/>
                </a:lnTo>
                <a:lnTo>
                  <a:pt x="0" y="320322"/>
                </a:lnTo>
                <a:close/>
              </a:path>
            </a:pathLst>
          </a:custGeom>
          <a:solidFill>
            <a:srgbClr val="F6C866"/>
          </a:solidFill>
          <a:ln w="2968" cap="flat">
            <a:noFill/>
            <a:prstDash val="solid"/>
            <a:miter/>
          </a:ln>
        </p:spPr>
        <p:txBody>
          <a:bodyPr rtlCol="0" anchor="ctr"/>
          <a:lstStyle/>
          <a:p>
            <a:endParaRPr lang="en-US"/>
          </a:p>
        </p:txBody>
      </p:sp>
      <p:grpSp>
        <p:nvGrpSpPr>
          <p:cNvPr id="26" name="Graphic 2">
            <a:extLst>
              <a:ext uri="{FF2B5EF4-FFF2-40B4-BE49-F238E27FC236}">
                <a16:creationId xmlns:a16="http://schemas.microsoft.com/office/drawing/2014/main" id="{4F5AD667-72A1-4DAA-A196-EBA3DE0B05A8}"/>
              </a:ext>
            </a:extLst>
          </p:cNvPr>
          <p:cNvGrpSpPr/>
          <p:nvPr userDrawn="1"/>
        </p:nvGrpSpPr>
        <p:grpSpPr>
          <a:xfrm>
            <a:off x="817208" y="4625841"/>
            <a:ext cx="1258550" cy="676565"/>
            <a:chOff x="1675865" y="5146266"/>
            <a:chExt cx="1047627" cy="562292"/>
          </a:xfrm>
          <a:solidFill>
            <a:srgbClr val="1D446A"/>
          </a:solidFill>
        </p:grpSpPr>
        <p:sp>
          <p:nvSpPr>
            <p:cNvPr id="27" name="Freeform: Shape 26">
              <a:extLst>
                <a:ext uri="{FF2B5EF4-FFF2-40B4-BE49-F238E27FC236}">
                  <a16:creationId xmlns:a16="http://schemas.microsoft.com/office/drawing/2014/main" id="{F7C20DC7-CE0B-4EA5-BD2B-AAC028295397}"/>
                </a:ext>
              </a:extLst>
            </p:cNvPr>
            <p:cNvSpPr/>
            <p:nvPr/>
          </p:nvSpPr>
          <p:spPr>
            <a:xfrm>
              <a:off x="1675865" y="5146266"/>
              <a:ext cx="449542" cy="562292"/>
            </a:xfrm>
            <a:custGeom>
              <a:avLst/>
              <a:gdLst>
                <a:gd name="connsiteX0" fmla="*/ 224786 w 449542"/>
                <a:gd name="connsiteY0" fmla="*/ 562292 h 562292"/>
                <a:gd name="connsiteX1" fmla="*/ 56004 w 449542"/>
                <a:gd name="connsiteY1" fmla="*/ 485692 h 562292"/>
                <a:gd name="connsiteX2" fmla="*/ 0 w 449542"/>
                <a:gd name="connsiteY2" fmla="*/ 281146 h 562292"/>
                <a:gd name="connsiteX3" fmla="*/ 56004 w 449542"/>
                <a:gd name="connsiteY3" fmla="*/ 76601 h 562292"/>
                <a:gd name="connsiteX4" fmla="*/ 224786 w 449542"/>
                <a:gd name="connsiteY4" fmla="*/ 0 h 562292"/>
                <a:gd name="connsiteX5" fmla="*/ 393539 w 449542"/>
                <a:gd name="connsiteY5" fmla="*/ 76601 h 562292"/>
                <a:gd name="connsiteX6" fmla="*/ 449543 w 449542"/>
                <a:gd name="connsiteY6" fmla="*/ 281146 h 562292"/>
                <a:gd name="connsiteX7" fmla="*/ 393539 w 449542"/>
                <a:gd name="connsiteY7" fmla="*/ 485692 h 562292"/>
                <a:gd name="connsiteX8" fmla="*/ 224786 w 449542"/>
                <a:gd name="connsiteY8" fmla="*/ 562292 h 562292"/>
                <a:gd name="connsiteX9" fmla="*/ 144684 w 449542"/>
                <a:gd name="connsiteY9" fmla="*/ 150115 h 562292"/>
                <a:gd name="connsiteX10" fmla="*/ 119012 w 449542"/>
                <a:gd name="connsiteY10" fmla="*/ 281562 h 562292"/>
                <a:gd name="connsiteX11" fmla="*/ 144684 w 449542"/>
                <a:gd name="connsiteY11" fmla="*/ 413009 h 562292"/>
                <a:gd name="connsiteX12" fmla="*/ 224786 w 449542"/>
                <a:gd name="connsiteY12" fmla="*/ 462780 h 562292"/>
                <a:gd name="connsiteX13" fmla="*/ 304889 w 449542"/>
                <a:gd name="connsiteY13" fmla="*/ 413009 h 562292"/>
                <a:gd name="connsiteX14" fmla="*/ 330561 w 449542"/>
                <a:gd name="connsiteY14" fmla="*/ 281562 h 562292"/>
                <a:gd name="connsiteX15" fmla="*/ 304889 w 449542"/>
                <a:gd name="connsiteY15" fmla="*/ 150115 h 562292"/>
                <a:gd name="connsiteX16" fmla="*/ 224786 w 449542"/>
                <a:gd name="connsiteY16" fmla="*/ 100344 h 562292"/>
                <a:gd name="connsiteX17" fmla="*/ 144684 w 449542"/>
                <a:gd name="connsiteY17" fmla="*/ 150115 h 56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542" h="562292">
                  <a:moveTo>
                    <a:pt x="224786" y="562292"/>
                  </a:moveTo>
                  <a:cubicBezTo>
                    <a:pt x="149610" y="562292"/>
                    <a:pt x="93339" y="536769"/>
                    <a:pt x="56004" y="485692"/>
                  </a:cubicBezTo>
                  <a:cubicBezTo>
                    <a:pt x="18668" y="434644"/>
                    <a:pt x="0" y="366443"/>
                    <a:pt x="0" y="281146"/>
                  </a:cubicBezTo>
                  <a:cubicBezTo>
                    <a:pt x="0" y="195879"/>
                    <a:pt x="18668" y="127678"/>
                    <a:pt x="56004" y="76601"/>
                  </a:cubicBezTo>
                  <a:cubicBezTo>
                    <a:pt x="93339" y="25524"/>
                    <a:pt x="149581" y="0"/>
                    <a:pt x="224786" y="0"/>
                  </a:cubicBezTo>
                  <a:cubicBezTo>
                    <a:pt x="299962" y="0"/>
                    <a:pt x="356233" y="25553"/>
                    <a:pt x="393539" y="76601"/>
                  </a:cubicBezTo>
                  <a:cubicBezTo>
                    <a:pt x="430875" y="127678"/>
                    <a:pt x="449543" y="195850"/>
                    <a:pt x="449543" y="281146"/>
                  </a:cubicBezTo>
                  <a:cubicBezTo>
                    <a:pt x="449543" y="366443"/>
                    <a:pt x="430875" y="434615"/>
                    <a:pt x="393539" y="485692"/>
                  </a:cubicBezTo>
                  <a:cubicBezTo>
                    <a:pt x="356233" y="536769"/>
                    <a:pt x="299962" y="562292"/>
                    <a:pt x="224786" y="562292"/>
                  </a:cubicBezTo>
                  <a:close/>
                  <a:moveTo>
                    <a:pt x="144684" y="150115"/>
                  </a:moveTo>
                  <a:cubicBezTo>
                    <a:pt x="127589" y="183296"/>
                    <a:pt x="119012" y="227101"/>
                    <a:pt x="119012" y="281562"/>
                  </a:cubicBezTo>
                  <a:cubicBezTo>
                    <a:pt x="119012" y="335992"/>
                    <a:pt x="127559" y="379828"/>
                    <a:pt x="144684" y="413009"/>
                  </a:cubicBezTo>
                  <a:cubicBezTo>
                    <a:pt x="161808" y="446189"/>
                    <a:pt x="188489" y="462780"/>
                    <a:pt x="224786" y="462780"/>
                  </a:cubicBezTo>
                  <a:cubicBezTo>
                    <a:pt x="261083" y="462780"/>
                    <a:pt x="287794" y="446189"/>
                    <a:pt x="304889" y="413009"/>
                  </a:cubicBezTo>
                  <a:cubicBezTo>
                    <a:pt x="322014" y="379828"/>
                    <a:pt x="330561" y="336022"/>
                    <a:pt x="330561" y="281562"/>
                  </a:cubicBezTo>
                  <a:cubicBezTo>
                    <a:pt x="330561" y="227131"/>
                    <a:pt x="322014" y="183325"/>
                    <a:pt x="304889" y="150115"/>
                  </a:cubicBezTo>
                  <a:cubicBezTo>
                    <a:pt x="287794" y="116934"/>
                    <a:pt x="261083" y="100344"/>
                    <a:pt x="224786" y="100344"/>
                  </a:cubicBezTo>
                  <a:cubicBezTo>
                    <a:pt x="188489" y="100344"/>
                    <a:pt x="161808" y="116934"/>
                    <a:pt x="144684" y="150115"/>
                  </a:cubicBezTo>
                  <a:close/>
                </a:path>
              </a:pathLst>
            </a:custGeom>
            <a:solidFill>
              <a:srgbClr val="1D446A"/>
            </a:solidFill>
            <a:ln w="29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1975B31-E010-4750-9FE3-D1D3CCA83480}"/>
                </a:ext>
              </a:extLst>
            </p:cNvPr>
            <p:cNvSpPr/>
            <p:nvPr/>
          </p:nvSpPr>
          <p:spPr>
            <a:xfrm>
              <a:off x="2223407" y="5158702"/>
              <a:ext cx="220097" cy="543624"/>
            </a:xfrm>
            <a:custGeom>
              <a:avLst/>
              <a:gdLst>
                <a:gd name="connsiteX0" fmla="*/ 0 w 220097"/>
                <a:gd name="connsiteY0" fmla="*/ 0 h 543624"/>
                <a:gd name="connsiteX1" fmla="*/ 220097 w 220097"/>
                <a:gd name="connsiteY1" fmla="*/ 0 h 543624"/>
                <a:gd name="connsiteX2" fmla="*/ 220097 w 220097"/>
                <a:gd name="connsiteY2" fmla="*/ 543624 h 543624"/>
                <a:gd name="connsiteX3" fmla="*/ 103430 w 220097"/>
                <a:gd name="connsiteY3" fmla="*/ 543624 h 543624"/>
                <a:gd name="connsiteX4" fmla="*/ 103430 w 220097"/>
                <a:gd name="connsiteY4" fmla="*/ 103430 h 543624"/>
                <a:gd name="connsiteX5" fmla="*/ 0 w 220097"/>
                <a:gd name="connsiteY5" fmla="*/ 103430 h 543624"/>
                <a:gd name="connsiteX6" fmla="*/ 0 w 220097"/>
                <a:gd name="connsiteY6" fmla="*/ 0 h 5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97" h="543624">
                  <a:moveTo>
                    <a:pt x="0" y="0"/>
                  </a:moveTo>
                  <a:lnTo>
                    <a:pt x="220097" y="0"/>
                  </a:lnTo>
                  <a:lnTo>
                    <a:pt x="220097" y="543624"/>
                  </a:lnTo>
                  <a:lnTo>
                    <a:pt x="103430" y="543624"/>
                  </a:lnTo>
                  <a:lnTo>
                    <a:pt x="103430" y="103430"/>
                  </a:lnTo>
                  <a:lnTo>
                    <a:pt x="0" y="103430"/>
                  </a:lnTo>
                  <a:lnTo>
                    <a:pt x="0" y="0"/>
                  </a:lnTo>
                  <a:close/>
                </a:path>
              </a:pathLst>
            </a:custGeom>
            <a:solidFill>
              <a:srgbClr val="1D446A"/>
            </a:solidFill>
            <a:ln w="29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62AB59-D790-4B7A-AE3C-E5E644FAF07B}"/>
                </a:ext>
              </a:extLst>
            </p:cNvPr>
            <p:cNvSpPr/>
            <p:nvPr/>
          </p:nvSpPr>
          <p:spPr>
            <a:xfrm>
              <a:off x="2586615" y="5571681"/>
              <a:ext cx="136878" cy="136878"/>
            </a:xfrm>
            <a:custGeom>
              <a:avLst/>
              <a:gdLst>
                <a:gd name="connsiteX0" fmla="*/ 19825 w 136878"/>
                <a:gd name="connsiteY0" fmla="*/ 117053 h 136878"/>
                <a:gd name="connsiteX1" fmla="*/ 0 w 136878"/>
                <a:gd name="connsiteY1" fmla="*/ 68439 h 136878"/>
                <a:gd name="connsiteX2" fmla="*/ 19825 w 136878"/>
                <a:gd name="connsiteY2" fmla="*/ 19826 h 136878"/>
                <a:gd name="connsiteX3" fmla="*/ 68439 w 136878"/>
                <a:gd name="connsiteY3" fmla="*/ 0 h 136878"/>
                <a:gd name="connsiteX4" fmla="*/ 117053 w 136878"/>
                <a:gd name="connsiteY4" fmla="*/ 19826 h 136878"/>
                <a:gd name="connsiteX5" fmla="*/ 136878 w 136878"/>
                <a:gd name="connsiteY5" fmla="*/ 68439 h 136878"/>
                <a:gd name="connsiteX6" fmla="*/ 117053 w 136878"/>
                <a:gd name="connsiteY6" fmla="*/ 117053 h 136878"/>
                <a:gd name="connsiteX7" fmla="*/ 68439 w 136878"/>
                <a:gd name="connsiteY7" fmla="*/ 136878 h 136878"/>
                <a:gd name="connsiteX8" fmla="*/ 19825 w 136878"/>
                <a:gd name="connsiteY8" fmla="*/ 117053 h 1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78" h="136878">
                  <a:moveTo>
                    <a:pt x="19825" y="117053"/>
                  </a:moveTo>
                  <a:cubicBezTo>
                    <a:pt x="6589" y="103816"/>
                    <a:pt x="0" y="87641"/>
                    <a:pt x="0" y="68439"/>
                  </a:cubicBezTo>
                  <a:cubicBezTo>
                    <a:pt x="0" y="49267"/>
                    <a:pt x="6618" y="33032"/>
                    <a:pt x="19825" y="19826"/>
                  </a:cubicBezTo>
                  <a:cubicBezTo>
                    <a:pt x="33032" y="6589"/>
                    <a:pt x="49237" y="0"/>
                    <a:pt x="68439" y="0"/>
                  </a:cubicBezTo>
                  <a:cubicBezTo>
                    <a:pt x="87612" y="0"/>
                    <a:pt x="103816" y="6618"/>
                    <a:pt x="117053" y="19826"/>
                  </a:cubicBezTo>
                  <a:cubicBezTo>
                    <a:pt x="130260" y="33032"/>
                    <a:pt x="136878" y="49237"/>
                    <a:pt x="136878" y="68439"/>
                  </a:cubicBezTo>
                  <a:cubicBezTo>
                    <a:pt x="136878" y="87612"/>
                    <a:pt x="130260" y="103816"/>
                    <a:pt x="117053" y="117053"/>
                  </a:cubicBezTo>
                  <a:cubicBezTo>
                    <a:pt x="103816" y="130260"/>
                    <a:pt x="87612" y="136878"/>
                    <a:pt x="68439" y="136878"/>
                  </a:cubicBezTo>
                  <a:cubicBezTo>
                    <a:pt x="49237" y="136878"/>
                    <a:pt x="33062" y="130260"/>
                    <a:pt x="19825" y="117053"/>
                  </a:cubicBezTo>
                  <a:close/>
                </a:path>
              </a:pathLst>
            </a:custGeom>
            <a:solidFill>
              <a:srgbClr val="1D446A"/>
            </a:solidFill>
            <a:ln w="2968"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D09C7F62-2F7E-4BD5-A694-F13A28AE0581}"/>
              </a:ext>
            </a:extLst>
          </p:cNvPr>
          <p:cNvGrpSpPr/>
          <p:nvPr userDrawn="1"/>
        </p:nvGrpSpPr>
        <p:grpSpPr>
          <a:xfrm>
            <a:off x="4471602" y="4625806"/>
            <a:ext cx="1447267" cy="676600"/>
            <a:chOff x="4717811" y="5146237"/>
            <a:chExt cx="1204716" cy="562321"/>
          </a:xfrm>
          <a:solidFill>
            <a:srgbClr val="1D446A"/>
          </a:solidFill>
        </p:grpSpPr>
        <p:sp>
          <p:nvSpPr>
            <p:cNvPr id="31" name="Freeform: Shape 30">
              <a:extLst>
                <a:ext uri="{FF2B5EF4-FFF2-40B4-BE49-F238E27FC236}">
                  <a16:creationId xmlns:a16="http://schemas.microsoft.com/office/drawing/2014/main" id="{E9F59BA6-CE5F-4153-9E1C-69B2BF84DD1C}"/>
                </a:ext>
              </a:extLst>
            </p:cNvPr>
            <p:cNvSpPr/>
            <p:nvPr/>
          </p:nvSpPr>
          <p:spPr>
            <a:xfrm>
              <a:off x="4717811" y="5146266"/>
              <a:ext cx="449542" cy="562292"/>
            </a:xfrm>
            <a:custGeom>
              <a:avLst/>
              <a:gdLst>
                <a:gd name="connsiteX0" fmla="*/ 224786 w 449542"/>
                <a:gd name="connsiteY0" fmla="*/ 562292 h 562292"/>
                <a:gd name="connsiteX1" fmla="*/ 56004 w 449542"/>
                <a:gd name="connsiteY1" fmla="*/ 485692 h 562292"/>
                <a:gd name="connsiteX2" fmla="*/ 0 w 449542"/>
                <a:gd name="connsiteY2" fmla="*/ 281146 h 562292"/>
                <a:gd name="connsiteX3" fmla="*/ 56004 w 449542"/>
                <a:gd name="connsiteY3" fmla="*/ 76601 h 562292"/>
                <a:gd name="connsiteX4" fmla="*/ 224786 w 449542"/>
                <a:gd name="connsiteY4" fmla="*/ 0 h 562292"/>
                <a:gd name="connsiteX5" fmla="*/ 393539 w 449542"/>
                <a:gd name="connsiteY5" fmla="*/ 76601 h 562292"/>
                <a:gd name="connsiteX6" fmla="*/ 449543 w 449542"/>
                <a:gd name="connsiteY6" fmla="*/ 281146 h 562292"/>
                <a:gd name="connsiteX7" fmla="*/ 393539 w 449542"/>
                <a:gd name="connsiteY7" fmla="*/ 485692 h 562292"/>
                <a:gd name="connsiteX8" fmla="*/ 224786 w 449542"/>
                <a:gd name="connsiteY8" fmla="*/ 562292 h 562292"/>
                <a:gd name="connsiteX9" fmla="*/ 144684 w 449542"/>
                <a:gd name="connsiteY9" fmla="*/ 150115 h 562292"/>
                <a:gd name="connsiteX10" fmla="*/ 119011 w 449542"/>
                <a:gd name="connsiteY10" fmla="*/ 281562 h 562292"/>
                <a:gd name="connsiteX11" fmla="*/ 144684 w 449542"/>
                <a:gd name="connsiteY11" fmla="*/ 413009 h 562292"/>
                <a:gd name="connsiteX12" fmla="*/ 224786 w 449542"/>
                <a:gd name="connsiteY12" fmla="*/ 462780 h 562292"/>
                <a:gd name="connsiteX13" fmla="*/ 304889 w 449542"/>
                <a:gd name="connsiteY13" fmla="*/ 413009 h 562292"/>
                <a:gd name="connsiteX14" fmla="*/ 330561 w 449542"/>
                <a:gd name="connsiteY14" fmla="*/ 281562 h 562292"/>
                <a:gd name="connsiteX15" fmla="*/ 304889 w 449542"/>
                <a:gd name="connsiteY15" fmla="*/ 150115 h 562292"/>
                <a:gd name="connsiteX16" fmla="*/ 224786 w 449542"/>
                <a:gd name="connsiteY16" fmla="*/ 100344 h 562292"/>
                <a:gd name="connsiteX17" fmla="*/ 144684 w 449542"/>
                <a:gd name="connsiteY17" fmla="*/ 150115 h 56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542" h="562292">
                  <a:moveTo>
                    <a:pt x="224786" y="562292"/>
                  </a:moveTo>
                  <a:cubicBezTo>
                    <a:pt x="149610" y="562292"/>
                    <a:pt x="93339" y="536769"/>
                    <a:pt x="56004" y="485692"/>
                  </a:cubicBezTo>
                  <a:cubicBezTo>
                    <a:pt x="18668" y="434644"/>
                    <a:pt x="0" y="366443"/>
                    <a:pt x="0" y="281146"/>
                  </a:cubicBezTo>
                  <a:cubicBezTo>
                    <a:pt x="0" y="195879"/>
                    <a:pt x="18668" y="127678"/>
                    <a:pt x="56004" y="76601"/>
                  </a:cubicBezTo>
                  <a:cubicBezTo>
                    <a:pt x="93339" y="25524"/>
                    <a:pt x="149581" y="0"/>
                    <a:pt x="224786" y="0"/>
                  </a:cubicBezTo>
                  <a:cubicBezTo>
                    <a:pt x="299962" y="0"/>
                    <a:pt x="356233" y="25553"/>
                    <a:pt x="393539" y="76601"/>
                  </a:cubicBezTo>
                  <a:cubicBezTo>
                    <a:pt x="430875" y="127678"/>
                    <a:pt x="449543" y="195850"/>
                    <a:pt x="449543" y="281146"/>
                  </a:cubicBezTo>
                  <a:cubicBezTo>
                    <a:pt x="449543" y="366443"/>
                    <a:pt x="430875" y="434615"/>
                    <a:pt x="393539" y="485692"/>
                  </a:cubicBezTo>
                  <a:cubicBezTo>
                    <a:pt x="356233" y="536769"/>
                    <a:pt x="299962" y="562292"/>
                    <a:pt x="224786" y="562292"/>
                  </a:cubicBezTo>
                  <a:close/>
                  <a:moveTo>
                    <a:pt x="144684" y="150115"/>
                  </a:moveTo>
                  <a:cubicBezTo>
                    <a:pt x="127589" y="183296"/>
                    <a:pt x="119011" y="227101"/>
                    <a:pt x="119011" y="281562"/>
                  </a:cubicBezTo>
                  <a:cubicBezTo>
                    <a:pt x="119011" y="335992"/>
                    <a:pt x="127559" y="379828"/>
                    <a:pt x="144684" y="413009"/>
                  </a:cubicBezTo>
                  <a:cubicBezTo>
                    <a:pt x="161808" y="446189"/>
                    <a:pt x="188489" y="462780"/>
                    <a:pt x="224786" y="462780"/>
                  </a:cubicBezTo>
                  <a:cubicBezTo>
                    <a:pt x="261054" y="462780"/>
                    <a:pt x="287794" y="446189"/>
                    <a:pt x="304889" y="413009"/>
                  </a:cubicBezTo>
                  <a:cubicBezTo>
                    <a:pt x="322014" y="379828"/>
                    <a:pt x="330561" y="336022"/>
                    <a:pt x="330561" y="281562"/>
                  </a:cubicBezTo>
                  <a:cubicBezTo>
                    <a:pt x="330561" y="227131"/>
                    <a:pt x="322014" y="183325"/>
                    <a:pt x="304889" y="150115"/>
                  </a:cubicBezTo>
                  <a:cubicBezTo>
                    <a:pt x="287794" y="116934"/>
                    <a:pt x="261083" y="100344"/>
                    <a:pt x="224786" y="100344"/>
                  </a:cubicBezTo>
                  <a:cubicBezTo>
                    <a:pt x="188489" y="100344"/>
                    <a:pt x="161808" y="116934"/>
                    <a:pt x="144684" y="150115"/>
                  </a:cubicBezTo>
                  <a:close/>
                </a:path>
              </a:pathLst>
            </a:custGeom>
            <a:solidFill>
              <a:srgbClr val="1D446A"/>
            </a:solidFill>
            <a:ln w="29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925CD13-BA21-4923-ABEC-DC5882FB07C7}"/>
                </a:ext>
              </a:extLst>
            </p:cNvPr>
            <p:cNvSpPr/>
            <p:nvPr/>
          </p:nvSpPr>
          <p:spPr>
            <a:xfrm>
              <a:off x="5277017" y="5146237"/>
              <a:ext cx="392708" cy="556089"/>
            </a:xfrm>
            <a:custGeom>
              <a:avLst/>
              <a:gdLst>
                <a:gd name="connsiteX0" fmla="*/ 237607 w 392708"/>
                <a:gd name="connsiteY0" fmla="*/ 224400 h 556089"/>
                <a:gd name="connsiteX1" fmla="*/ 258234 w 392708"/>
                <a:gd name="connsiteY1" fmla="*/ 168011 h 556089"/>
                <a:gd name="connsiteX2" fmla="*/ 240338 w 392708"/>
                <a:gd name="connsiteY2" fmla="*/ 122514 h 556089"/>
                <a:gd name="connsiteX3" fmla="*/ 194454 w 392708"/>
                <a:gd name="connsiteY3" fmla="*/ 104231 h 556089"/>
                <a:gd name="connsiteX4" fmla="*/ 97227 w 392708"/>
                <a:gd name="connsiteY4" fmla="*/ 177330 h 556089"/>
                <a:gd name="connsiteX5" fmla="*/ 0 w 392708"/>
                <a:gd name="connsiteY5" fmla="*/ 119783 h 556089"/>
                <a:gd name="connsiteX6" fmla="*/ 83605 w 392708"/>
                <a:gd name="connsiteY6" fmla="*/ 30332 h 556089"/>
                <a:gd name="connsiteX7" fmla="*/ 199470 w 392708"/>
                <a:gd name="connsiteY7" fmla="*/ 0 h 556089"/>
                <a:gd name="connsiteX8" fmla="*/ 323112 w 392708"/>
                <a:gd name="connsiteY8" fmla="*/ 44726 h 556089"/>
                <a:gd name="connsiteX9" fmla="*/ 376385 w 392708"/>
                <a:gd name="connsiteY9" fmla="*/ 166438 h 556089"/>
                <a:gd name="connsiteX10" fmla="*/ 354987 w 392708"/>
                <a:gd name="connsiteY10" fmla="*/ 246927 h 556089"/>
                <a:gd name="connsiteX11" fmla="*/ 276041 w 392708"/>
                <a:gd name="connsiteY11" fmla="*/ 345311 h 556089"/>
                <a:gd name="connsiteX12" fmla="*/ 178042 w 392708"/>
                <a:gd name="connsiteY12" fmla="*/ 447198 h 556089"/>
                <a:gd name="connsiteX13" fmla="*/ 392708 w 392708"/>
                <a:gd name="connsiteY13" fmla="*/ 447198 h 556089"/>
                <a:gd name="connsiteX14" fmla="*/ 392708 w 392708"/>
                <a:gd name="connsiteY14" fmla="*/ 556089 h 556089"/>
                <a:gd name="connsiteX15" fmla="*/ 9348 w 392708"/>
                <a:gd name="connsiteY15" fmla="*/ 556089 h 556089"/>
                <a:gd name="connsiteX16" fmla="*/ 9348 w 392708"/>
                <a:gd name="connsiteY16" fmla="*/ 465866 h 556089"/>
                <a:gd name="connsiteX17" fmla="*/ 168783 w 392708"/>
                <a:gd name="connsiteY17" fmla="*/ 302545 h 556089"/>
                <a:gd name="connsiteX18" fmla="*/ 237607 w 392708"/>
                <a:gd name="connsiteY18" fmla="*/ 224400 h 55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708" h="556089">
                  <a:moveTo>
                    <a:pt x="237607" y="224400"/>
                  </a:moveTo>
                  <a:cubicBezTo>
                    <a:pt x="251349" y="204961"/>
                    <a:pt x="258234" y="186174"/>
                    <a:pt x="258234" y="168011"/>
                  </a:cubicBezTo>
                  <a:cubicBezTo>
                    <a:pt x="258234" y="149877"/>
                    <a:pt x="252269" y="134712"/>
                    <a:pt x="240338" y="122514"/>
                  </a:cubicBezTo>
                  <a:cubicBezTo>
                    <a:pt x="228407" y="110345"/>
                    <a:pt x="213122" y="104231"/>
                    <a:pt x="194454" y="104231"/>
                  </a:cubicBezTo>
                  <a:cubicBezTo>
                    <a:pt x="160235" y="104231"/>
                    <a:pt x="127826" y="128598"/>
                    <a:pt x="97227" y="177330"/>
                  </a:cubicBezTo>
                  <a:lnTo>
                    <a:pt x="0" y="119783"/>
                  </a:lnTo>
                  <a:cubicBezTo>
                    <a:pt x="25375" y="80399"/>
                    <a:pt x="53273" y="50573"/>
                    <a:pt x="83605" y="30332"/>
                  </a:cubicBezTo>
                  <a:cubicBezTo>
                    <a:pt x="113936" y="10121"/>
                    <a:pt x="152548" y="0"/>
                    <a:pt x="199470" y="0"/>
                  </a:cubicBezTo>
                  <a:cubicBezTo>
                    <a:pt x="246392" y="0"/>
                    <a:pt x="287616" y="14899"/>
                    <a:pt x="323112" y="44726"/>
                  </a:cubicBezTo>
                  <a:cubicBezTo>
                    <a:pt x="358637" y="74553"/>
                    <a:pt x="376385" y="115094"/>
                    <a:pt x="376385" y="166438"/>
                  </a:cubicBezTo>
                  <a:cubicBezTo>
                    <a:pt x="376385" y="194425"/>
                    <a:pt x="369262" y="221255"/>
                    <a:pt x="354987" y="246927"/>
                  </a:cubicBezTo>
                  <a:cubicBezTo>
                    <a:pt x="340711" y="272599"/>
                    <a:pt x="314416" y="305394"/>
                    <a:pt x="276041" y="345311"/>
                  </a:cubicBezTo>
                  <a:lnTo>
                    <a:pt x="178042" y="447198"/>
                  </a:lnTo>
                  <a:lnTo>
                    <a:pt x="392708" y="447198"/>
                  </a:lnTo>
                  <a:lnTo>
                    <a:pt x="392708" y="556089"/>
                  </a:lnTo>
                  <a:lnTo>
                    <a:pt x="9348" y="556089"/>
                  </a:lnTo>
                  <a:lnTo>
                    <a:pt x="9348" y="465866"/>
                  </a:lnTo>
                  <a:lnTo>
                    <a:pt x="168783" y="302545"/>
                  </a:lnTo>
                  <a:cubicBezTo>
                    <a:pt x="200895" y="269898"/>
                    <a:pt x="223866" y="243840"/>
                    <a:pt x="237607" y="224400"/>
                  </a:cubicBezTo>
                  <a:close/>
                </a:path>
              </a:pathLst>
            </a:custGeom>
            <a:solidFill>
              <a:srgbClr val="1D446A"/>
            </a:solidFill>
            <a:ln w="296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4646ABC-1006-49A5-8BF0-EAB1D25CC3D6}"/>
                </a:ext>
              </a:extLst>
            </p:cNvPr>
            <p:cNvSpPr/>
            <p:nvPr/>
          </p:nvSpPr>
          <p:spPr>
            <a:xfrm>
              <a:off x="5785650" y="5571681"/>
              <a:ext cx="136878" cy="136878"/>
            </a:xfrm>
            <a:custGeom>
              <a:avLst/>
              <a:gdLst>
                <a:gd name="connsiteX0" fmla="*/ 19825 w 136878"/>
                <a:gd name="connsiteY0" fmla="*/ 117053 h 136878"/>
                <a:gd name="connsiteX1" fmla="*/ 0 w 136878"/>
                <a:gd name="connsiteY1" fmla="*/ 68439 h 136878"/>
                <a:gd name="connsiteX2" fmla="*/ 19825 w 136878"/>
                <a:gd name="connsiteY2" fmla="*/ 19826 h 136878"/>
                <a:gd name="connsiteX3" fmla="*/ 68439 w 136878"/>
                <a:gd name="connsiteY3" fmla="*/ 0 h 136878"/>
                <a:gd name="connsiteX4" fmla="*/ 117053 w 136878"/>
                <a:gd name="connsiteY4" fmla="*/ 19826 h 136878"/>
                <a:gd name="connsiteX5" fmla="*/ 136878 w 136878"/>
                <a:gd name="connsiteY5" fmla="*/ 68439 h 136878"/>
                <a:gd name="connsiteX6" fmla="*/ 117053 w 136878"/>
                <a:gd name="connsiteY6" fmla="*/ 117053 h 136878"/>
                <a:gd name="connsiteX7" fmla="*/ 68439 w 136878"/>
                <a:gd name="connsiteY7" fmla="*/ 136878 h 136878"/>
                <a:gd name="connsiteX8" fmla="*/ 19825 w 136878"/>
                <a:gd name="connsiteY8" fmla="*/ 117053 h 1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78" h="136878">
                  <a:moveTo>
                    <a:pt x="19825" y="117053"/>
                  </a:moveTo>
                  <a:cubicBezTo>
                    <a:pt x="6618" y="103816"/>
                    <a:pt x="0" y="87641"/>
                    <a:pt x="0" y="68439"/>
                  </a:cubicBezTo>
                  <a:cubicBezTo>
                    <a:pt x="0" y="49267"/>
                    <a:pt x="6618" y="33032"/>
                    <a:pt x="19825" y="19826"/>
                  </a:cubicBezTo>
                  <a:cubicBezTo>
                    <a:pt x="33062" y="6589"/>
                    <a:pt x="49237" y="0"/>
                    <a:pt x="68439" y="0"/>
                  </a:cubicBezTo>
                  <a:cubicBezTo>
                    <a:pt x="87611" y="0"/>
                    <a:pt x="103846" y="6618"/>
                    <a:pt x="117053" y="19826"/>
                  </a:cubicBezTo>
                  <a:cubicBezTo>
                    <a:pt x="130289" y="33032"/>
                    <a:pt x="136878" y="49237"/>
                    <a:pt x="136878" y="68439"/>
                  </a:cubicBezTo>
                  <a:cubicBezTo>
                    <a:pt x="136878" y="87612"/>
                    <a:pt x="130259" y="103816"/>
                    <a:pt x="117053" y="117053"/>
                  </a:cubicBezTo>
                  <a:cubicBezTo>
                    <a:pt x="103846" y="130260"/>
                    <a:pt x="87641" y="136878"/>
                    <a:pt x="68439" y="136878"/>
                  </a:cubicBezTo>
                  <a:cubicBezTo>
                    <a:pt x="49267" y="136878"/>
                    <a:pt x="33062" y="130260"/>
                    <a:pt x="19825" y="117053"/>
                  </a:cubicBezTo>
                  <a:close/>
                </a:path>
              </a:pathLst>
            </a:custGeom>
            <a:solidFill>
              <a:srgbClr val="1D446A"/>
            </a:solidFill>
            <a:ln w="2968" cap="flat">
              <a:noFill/>
              <a:prstDash val="solid"/>
              <a:miter/>
            </a:ln>
          </p:spPr>
          <p:txBody>
            <a:bodyPr rtlCol="0" anchor="ctr"/>
            <a:lstStyle/>
            <a:p>
              <a:endParaRPr lang="en-US"/>
            </a:p>
          </p:txBody>
        </p:sp>
      </p:grpSp>
      <p:grpSp>
        <p:nvGrpSpPr>
          <p:cNvPr id="34" name="Graphic 2">
            <a:extLst>
              <a:ext uri="{FF2B5EF4-FFF2-40B4-BE49-F238E27FC236}">
                <a16:creationId xmlns:a16="http://schemas.microsoft.com/office/drawing/2014/main" id="{EE2F9D9B-BFB7-4310-94C1-D2E9D373F83D}"/>
              </a:ext>
            </a:extLst>
          </p:cNvPr>
          <p:cNvGrpSpPr/>
          <p:nvPr userDrawn="1"/>
        </p:nvGrpSpPr>
        <p:grpSpPr>
          <a:xfrm>
            <a:off x="8126032" y="4625841"/>
            <a:ext cx="1434147" cy="676565"/>
            <a:chOff x="7759786" y="5146266"/>
            <a:chExt cx="1193795" cy="562292"/>
          </a:xfrm>
          <a:solidFill>
            <a:srgbClr val="1D446A"/>
          </a:solidFill>
        </p:grpSpPr>
        <p:sp>
          <p:nvSpPr>
            <p:cNvPr id="35" name="Freeform: Shape 34">
              <a:extLst>
                <a:ext uri="{FF2B5EF4-FFF2-40B4-BE49-F238E27FC236}">
                  <a16:creationId xmlns:a16="http://schemas.microsoft.com/office/drawing/2014/main" id="{B195C153-7C5C-4742-B0C2-5B3B1597A281}"/>
                </a:ext>
              </a:extLst>
            </p:cNvPr>
            <p:cNvSpPr/>
            <p:nvPr/>
          </p:nvSpPr>
          <p:spPr>
            <a:xfrm>
              <a:off x="7759786" y="5146266"/>
              <a:ext cx="449513" cy="562292"/>
            </a:xfrm>
            <a:custGeom>
              <a:avLst/>
              <a:gdLst>
                <a:gd name="connsiteX0" fmla="*/ 224757 w 449513"/>
                <a:gd name="connsiteY0" fmla="*/ 562292 h 562292"/>
                <a:gd name="connsiteX1" fmla="*/ 55974 w 449513"/>
                <a:gd name="connsiteY1" fmla="*/ 485692 h 562292"/>
                <a:gd name="connsiteX2" fmla="*/ 0 w 449513"/>
                <a:gd name="connsiteY2" fmla="*/ 281146 h 562292"/>
                <a:gd name="connsiteX3" fmla="*/ 55974 w 449513"/>
                <a:gd name="connsiteY3" fmla="*/ 76601 h 562292"/>
                <a:gd name="connsiteX4" fmla="*/ 224757 w 449513"/>
                <a:gd name="connsiteY4" fmla="*/ 0 h 562292"/>
                <a:gd name="connsiteX5" fmla="*/ 393539 w 449513"/>
                <a:gd name="connsiteY5" fmla="*/ 76601 h 562292"/>
                <a:gd name="connsiteX6" fmla="*/ 449513 w 449513"/>
                <a:gd name="connsiteY6" fmla="*/ 281146 h 562292"/>
                <a:gd name="connsiteX7" fmla="*/ 393539 w 449513"/>
                <a:gd name="connsiteY7" fmla="*/ 485692 h 562292"/>
                <a:gd name="connsiteX8" fmla="*/ 224757 w 449513"/>
                <a:gd name="connsiteY8" fmla="*/ 562292 h 562292"/>
                <a:gd name="connsiteX9" fmla="*/ 144654 w 449513"/>
                <a:gd name="connsiteY9" fmla="*/ 150115 h 562292"/>
                <a:gd name="connsiteX10" fmla="*/ 118981 w 449513"/>
                <a:gd name="connsiteY10" fmla="*/ 281562 h 562292"/>
                <a:gd name="connsiteX11" fmla="*/ 144654 w 449513"/>
                <a:gd name="connsiteY11" fmla="*/ 413009 h 562292"/>
                <a:gd name="connsiteX12" fmla="*/ 224757 w 449513"/>
                <a:gd name="connsiteY12" fmla="*/ 462780 h 562292"/>
                <a:gd name="connsiteX13" fmla="*/ 304859 w 449513"/>
                <a:gd name="connsiteY13" fmla="*/ 413009 h 562292"/>
                <a:gd name="connsiteX14" fmla="*/ 330531 w 449513"/>
                <a:gd name="connsiteY14" fmla="*/ 281562 h 562292"/>
                <a:gd name="connsiteX15" fmla="*/ 304859 w 449513"/>
                <a:gd name="connsiteY15" fmla="*/ 150115 h 562292"/>
                <a:gd name="connsiteX16" fmla="*/ 224757 w 449513"/>
                <a:gd name="connsiteY16" fmla="*/ 100344 h 562292"/>
                <a:gd name="connsiteX17" fmla="*/ 144654 w 449513"/>
                <a:gd name="connsiteY17" fmla="*/ 150115 h 56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513" h="562292">
                  <a:moveTo>
                    <a:pt x="224757" y="562292"/>
                  </a:moveTo>
                  <a:cubicBezTo>
                    <a:pt x="149580" y="562292"/>
                    <a:pt x="93310" y="536769"/>
                    <a:pt x="55974" y="485692"/>
                  </a:cubicBezTo>
                  <a:cubicBezTo>
                    <a:pt x="18638" y="434644"/>
                    <a:pt x="0" y="366443"/>
                    <a:pt x="0" y="281146"/>
                  </a:cubicBezTo>
                  <a:cubicBezTo>
                    <a:pt x="0" y="195879"/>
                    <a:pt x="18667" y="127678"/>
                    <a:pt x="55974" y="76601"/>
                  </a:cubicBezTo>
                  <a:cubicBezTo>
                    <a:pt x="93310" y="25524"/>
                    <a:pt x="149551" y="0"/>
                    <a:pt x="224757" y="0"/>
                  </a:cubicBezTo>
                  <a:cubicBezTo>
                    <a:pt x="299932" y="0"/>
                    <a:pt x="356204" y="25553"/>
                    <a:pt x="393539" y="76601"/>
                  </a:cubicBezTo>
                  <a:cubicBezTo>
                    <a:pt x="430875" y="127678"/>
                    <a:pt x="449513" y="195850"/>
                    <a:pt x="449513" y="281146"/>
                  </a:cubicBezTo>
                  <a:cubicBezTo>
                    <a:pt x="449513" y="366443"/>
                    <a:pt x="430845" y="434615"/>
                    <a:pt x="393539" y="485692"/>
                  </a:cubicBezTo>
                  <a:cubicBezTo>
                    <a:pt x="356204" y="536769"/>
                    <a:pt x="299932" y="562292"/>
                    <a:pt x="224757" y="562292"/>
                  </a:cubicBezTo>
                  <a:close/>
                  <a:moveTo>
                    <a:pt x="144654" y="150115"/>
                  </a:moveTo>
                  <a:cubicBezTo>
                    <a:pt x="127529" y="183296"/>
                    <a:pt x="118981" y="227101"/>
                    <a:pt x="118981" y="281562"/>
                  </a:cubicBezTo>
                  <a:cubicBezTo>
                    <a:pt x="118981" y="335992"/>
                    <a:pt x="127529" y="379828"/>
                    <a:pt x="144654" y="413009"/>
                  </a:cubicBezTo>
                  <a:cubicBezTo>
                    <a:pt x="161778" y="446189"/>
                    <a:pt x="188460" y="462780"/>
                    <a:pt x="224757" y="462780"/>
                  </a:cubicBezTo>
                  <a:cubicBezTo>
                    <a:pt x="261054" y="462780"/>
                    <a:pt x="287764" y="446189"/>
                    <a:pt x="304859" y="413009"/>
                  </a:cubicBezTo>
                  <a:cubicBezTo>
                    <a:pt x="321984" y="379828"/>
                    <a:pt x="330531" y="336022"/>
                    <a:pt x="330531" y="281562"/>
                  </a:cubicBezTo>
                  <a:cubicBezTo>
                    <a:pt x="330531" y="227131"/>
                    <a:pt x="321984" y="183325"/>
                    <a:pt x="304859" y="150115"/>
                  </a:cubicBezTo>
                  <a:cubicBezTo>
                    <a:pt x="287735" y="116934"/>
                    <a:pt x="261054" y="100344"/>
                    <a:pt x="224757" y="100344"/>
                  </a:cubicBezTo>
                  <a:cubicBezTo>
                    <a:pt x="188460" y="100344"/>
                    <a:pt x="161749" y="116934"/>
                    <a:pt x="144654" y="150115"/>
                  </a:cubicBezTo>
                  <a:close/>
                </a:path>
              </a:pathLst>
            </a:custGeom>
            <a:solidFill>
              <a:srgbClr val="1D446A"/>
            </a:solidFill>
            <a:ln w="29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3663924-1863-4D87-84A7-ED08300D901F}"/>
                </a:ext>
              </a:extLst>
            </p:cNvPr>
            <p:cNvSpPr/>
            <p:nvPr/>
          </p:nvSpPr>
          <p:spPr>
            <a:xfrm>
              <a:off x="8311156" y="5158731"/>
              <a:ext cx="388879" cy="549827"/>
            </a:xfrm>
            <a:custGeom>
              <a:avLst/>
              <a:gdLst>
                <a:gd name="connsiteX0" fmla="*/ 30362 w 388879"/>
                <a:gd name="connsiteY0" fmla="*/ 103430 h 549827"/>
                <a:gd name="connsiteX1" fmla="*/ 30362 w 388879"/>
                <a:gd name="connsiteY1" fmla="*/ 0 h 549827"/>
                <a:gd name="connsiteX2" fmla="*/ 363238 w 388879"/>
                <a:gd name="connsiteY2" fmla="*/ 0 h 549827"/>
                <a:gd name="connsiteX3" fmla="*/ 363238 w 388879"/>
                <a:gd name="connsiteY3" fmla="*/ 83991 h 549827"/>
                <a:gd name="connsiteX4" fmla="*/ 252032 w 388879"/>
                <a:gd name="connsiteY4" fmla="*/ 210748 h 549827"/>
                <a:gd name="connsiteX5" fmla="*/ 353118 w 388879"/>
                <a:gd name="connsiteY5" fmla="*/ 265565 h 549827"/>
                <a:gd name="connsiteX6" fmla="*/ 388880 w 388879"/>
                <a:gd name="connsiteY6" fmla="*/ 367066 h 549827"/>
                <a:gd name="connsiteX7" fmla="*/ 330947 w 388879"/>
                <a:gd name="connsiteY7" fmla="*/ 501213 h 549827"/>
                <a:gd name="connsiteX8" fmla="*/ 182791 w 388879"/>
                <a:gd name="connsiteY8" fmla="*/ 549827 h 549827"/>
                <a:gd name="connsiteX9" fmla="*/ 0 w 388879"/>
                <a:gd name="connsiteY9" fmla="*/ 486048 h 549827"/>
                <a:gd name="connsiteX10" fmla="*/ 49771 w 388879"/>
                <a:gd name="connsiteY10" fmla="*/ 389622 h 549827"/>
                <a:gd name="connsiteX11" fmla="*/ 187421 w 388879"/>
                <a:gd name="connsiteY11" fmla="*/ 444052 h 549827"/>
                <a:gd name="connsiteX12" fmla="*/ 247669 w 388879"/>
                <a:gd name="connsiteY12" fmla="*/ 426186 h 549827"/>
                <a:gd name="connsiteX13" fmla="*/ 271412 w 388879"/>
                <a:gd name="connsiteY13" fmla="*/ 374456 h 549827"/>
                <a:gd name="connsiteX14" fmla="*/ 244196 w 388879"/>
                <a:gd name="connsiteY14" fmla="*/ 320797 h 549827"/>
                <a:gd name="connsiteX15" fmla="*/ 168753 w 388879"/>
                <a:gd name="connsiteY15" fmla="*/ 300972 h 549827"/>
                <a:gd name="connsiteX16" fmla="*/ 96427 w 388879"/>
                <a:gd name="connsiteY16" fmla="*/ 315751 h 549827"/>
                <a:gd name="connsiteX17" fmla="*/ 96427 w 388879"/>
                <a:gd name="connsiteY17" fmla="*/ 226300 h 549827"/>
                <a:gd name="connsiteX18" fmla="*/ 200628 w 388879"/>
                <a:gd name="connsiteY18" fmla="*/ 103430 h 549827"/>
                <a:gd name="connsiteX19" fmla="*/ 30362 w 388879"/>
                <a:gd name="connsiteY19" fmla="*/ 103430 h 5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879" h="549827">
                  <a:moveTo>
                    <a:pt x="30362" y="103430"/>
                  </a:moveTo>
                  <a:lnTo>
                    <a:pt x="30362" y="0"/>
                  </a:lnTo>
                  <a:lnTo>
                    <a:pt x="363238" y="0"/>
                  </a:lnTo>
                  <a:lnTo>
                    <a:pt x="363238" y="83991"/>
                  </a:lnTo>
                  <a:lnTo>
                    <a:pt x="252032" y="210748"/>
                  </a:lnTo>
                  <a:cubicBezTo>
                    <a:pt x="295570" y="218020"/>
                    <a:pt x="329286" y="236302"/>
                    <a:pt x="353118" y="265565"/>
                  </a:cubicBezTo>
                  <a:cubicBezTo>
                    <a:pt x="376949" y="294858"/>
                    <a:pt x="388880" y="328691"/>
                    <a:pt x="388880" y="367066"/>
                  </a:cubicBezTo>
                  <a:cubicBezTo>
                    <a:pt x="388880" y="424108"/>
                    <a:pt x="369559" y="468834"/>
                    <a:pt x="330947" y="501213"/>
                  </a:cubicBezTo>
                  <a:cubicBezTo>
                    <a:pt x="292335" y="533623"/>
                    <a:pt x="242920" y="549827"/>
                    <a:pt x="182791" y="549827"/>
                  </a:cubicBezTo>
                  <a:cubicBezTo>
                    <a:pt x="122632" y="549827"/>
                    <a:pt x="61702" y="528578"/>
                    <a:pt x="0" y="486048"/>
                  </a:cubicBezTo>
                  <a:lnTo>
                    <a:pt x="49771" y="389622"/>
                  </a:lnTo>
                  <a:cubicBezTo>
                    <a:pt x="101115" y="425919"/>
                    <a:pt x="146999" y="444052"/>
                    <a:pt x="187421" y="444052"/>
                  </a:cubicBezTo>
                  <a:cubicBezTo>
                    <a:pt x="211787" y="444052"/>
                    <a:pt x="231850" y="438087"/>
                    <a:pt x="247669" y="426186"/>
                  </a:cubicBezTo>
                  <a:cubicBezTo>
                    <a:pt x="263487" y="414255"/>
                    <a:pt x="271412" y="397012"/>
                    <a:pt x="271412" y="374456"/>
                  </a:cubicBezTo>
                  <a:cubicBezTo>
                    <a:pt x="271412" y="351900"/>
                    <a:pt x="262330" y="334004"/>
                    <a:pt x="244196" y="320797"/>
                  </a:cubicBezTo>
                  <a:cubicBezTo>
                    <a:pt x="226033" y="307560"/>
                    <a:pt x="200896" y="300972"/>
                    <a:pt x="168753" y="300972"/>
                  </a:cubicBezTo>
                  <a:cubicBezTo>
                    <a:pt x="151629" y="300972"/>
                    <a:pt x="127530" y="305898"/>
                    <a:pt x="96427" y="315751"/>
                  </a:cubicBezTo>
                  <a:lnTo>
                    <a:pt x="96427" y="226300"/>
                  </a:lnTo>
                  <a:lnTo>
                    <a:pt x="200628" y="103430"/>
                  </a:lnTo>
                  <a:lnTo>
                    <a:pt x="30362" y="103430"/>
                  </a:lnTo>
                  <a:close/>
                </a:path>
              </a:pathLst>
            </a:custGeom>
            <a:solidFill>
              <a:srgbClr val="1D446A"/>
            </a:solidFill>
            <a:ln w="296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4717BB-4A21-40F9-B28D-FB8F3F27E4F7}"/>
                </a:ext>
              </a:extLst>
            </p:cNvPr>
            <p:cNvSpPr/>
            <p:nvPr/>
          </p:nvSpPr>
          <p:spPr>
            <a:xfrm>
              <a:off x="8816703" y="5571681"/>
              <a:ext cx="136878" cy="136878"/>
            </a:xfrm>
            <a:custGeom>
              <a:avLst/>
              <a:gdLst>
                <a:gd name="connsiteX0" fmla="*/ 19825 w 136878"/>
                <a:gd name="connsiteY0" fmla="*/ 117053 h 136878"/>
                <a:gd name="connsiteX1" fmla="*/ 0 w 136878"/>
                <a:gd name="connsiteY1" fmla="*/ 68439 h 136878"/>
                <a:gd name="connsiteX2" fmla="*/ 19825 w 136878"/>
                <a:gd name="connsiteY2" fmla="*/ 19826 h 136878"/>
                <a:gd name="connsiteX3" fmla="*/ 68439 w 136878"/>
                <a:gd name="connsiteY3" fmla="*/ 0 h 136878"/>
                <a:gd name="connsiteX4" fmla="*/ 117053 w 136878"/>
                <a:gd name="connsiteY4" fmla="*/ 19826 h 136878"/>
                <a:gd name="connsiteX5" fmla="*/ 136878 w 136878"/>
                <a:gd name="connsiteY5" fmla="*/ 68439 h 136878"/>
                <a:gd name="connsiteX6" fmla="*/ 117053 w 136878"/>
                <a:gd name="connsiteY6" fmla="*/ 117053 h 136878"/>
                <a:gd name="connsiteX7" fmla="*/ 68439 w 136878"/>
                <a:gd name="connsiteY7" fmla="*/ 136878 h 136878"/>
                <a:gd name="connsiteX8" fmla="*/ 19825 w 136878"/>
                <a:gd name="connsiteY8" fmla="*/ 117053 h 13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78" h="136878">
                  <a:moveTo>
                    <a:pt x="19825" y="117053"/>
                  </a:moveTo>
                  <a:cubicBezTo>
                    <a:pt x="6618" y="103816"/>
                    <a:pt x="0" y="87641"/>
                    <a:pt x="0" y="68439"/>
                  </a:cubicBezTo>
                  <a:cubicBezTo>
                    <a:pt x="0" y="49267"/>
                    <a:pt x="6618" y="33032"/>
                    <a:pt x="19825" y="19826"/>
                  </a:cubicBezTo>
                  <a:cubicBezTo>
                    <a:pt x="33062" y="6589"/>
                    <a:pt x="49237" y="0"/>
                    <a:pt x="68439" y="0"/>
                  </a:cubicBezTo>
                  <a:cubicBezTo>
                    <a:pt x="87612" y="0"/>
                    <a:pt x="103846" y="6618"/>
                    <a:pt x="117053" y="19826"/>
                  </a:cubicBezTo>
                  <a:cubicBezTo>
                    <a:pt x="130290" y="33032"/>
                    <a:pt x="136878" y="49237"/>
                    <a:pt x="136878" y="68439"/>
                  </a:cubicBezTo>
                  <a:cubicBezTo>
                    <a:pt x="136878" y="87612"/>
                    <a:pt x="130260" y="103816"/>
                    <a:pt x="117053" y="117053"/>
                  </a:cubicBezTo>
                  <a:cubicBezTo>
                    <a:pt x="103846" y="130260"/>
                    <a:pt x="87641" y="136878"/>
                    <a:pt x="68439" y="136878"/>
                  </a:cubicBezTo>
                  <a:cubicBezTo>
                    <a:pt x="49267" y="136878"/>
                    <a:pt x="33062" y="130260"/>
                    <a:pt x="19825" y="117053"/>
                  </a:cubicBezTo>
                  <a:close/>
                </a:path>
              </a:pathLst>
            </a:custGeom>
            <a:solidFill>
              <a:srgbClr val="1D446A"/>
            </a:solidFill>
            <a:ln w="2968" cap="flat">
              <a:noFill/>
              <a:prstDash val="solid"/>
              <a:miter/>
            </a:ln>
          </p:spPr>
          <p:txBody>
            <a:bodyPr rtlCol="0" anchor="ctr"/>
            <a:lstStyle/>
            <a:p>
              <a:endParaRPr lang="en-US"/>
            </a:p>
          </p:txBody>
        </p:sp>
      </p:grpSp>
      <p:sp>
        <p:nvSpPr>
          <p:cNvPr id="44" name="Text Placeholder 43">
            <a:extLst>
              <a:ext uri="{FF2B5EF4-FFF2-40B4-BE49-F238E27FC236}">
                <a16:creationId xmlns:a16="http://schemas.microsoft.com/office/drawing/2014/main" id="{8383B40D-3637-40D5-8E93-516E8EB657FD}"/>
              </a:ext>
            </a:extLst>
          </p:cNvPr>
          <p:cNvSpPr>
            <a:spLocks noGrp="1"/>
          </p:cNvSpPr>
          <p:nvPr>
            <p:ph type="body" sz="quarter" idx="14" hasCustomPrompt="1"/>
          </p:nvPr>
        </p:nvSpPr>
        <p:spPr>
          <a:xfrm>
            <a:off x="6096000" y="4489450"/>
            <a:ext cx="1905000" cy="1060959"/>
          </a:xfrm>
          <a:prstGeom prst="rect">
            <a:avLst/>
          </a:prstGeom>
        </p:spPr>
        <p:txBody>
          <a:bodyPr/>
          <a:lstStyle>
            <a:lvl1pPr>
              <a:defRPr/>
            </a:lvl1pPr>
            <a:lvl3pPr>
              <a:defRPr/>
            </a:lvl3pPr>
          </a:lstStyle>
          <a:p>
            <a:pPr lvl="2"/>
            <a:r>
              <a:rPr lang="en-US"/>
              <a:t>Section Title</a:t>
            </a:r>
          </a:p>
        </p:txBody>
      </p:sp>
      <p:sp>
        <p:nvSpPr>
          <p:cNvPr id="46" name="Text Placeholder 45">
            <a:extLst>
              <a:ext uri="{FF2B5EF4-FFF2-40B4-BE49-F238E27FC236}">
                <a16:creationId xmlns:a16="http://schemas.microsoft.com/office/drawing/2014/main" id="{2AD90919-CF63-4ED2-A757-2CA82278239C}"/>
              </a:ext>
            </a:extLst>
          </p:cNvPr>
          <p:cNvSpPr>
            <a:spLocks noGrp="1"/>
          </p:cNvSpPr>
          <p:nvPr>
            <p:ph type="body" sz="quarter" idx="15" hasCustomPrompt="1"/>
          </p:nvPr>
        </p:nvSpPr>
        <p:spPr>
          <a:xfrm>
            <a:off x="2295525" y="4489451"/>
            <a:ext cx="1793875" cy="1060958"/>
          </a:xfrm>
          <a:prstGeom prst="rect">
            <a:avLst/>
          </a:prstGeom>
        </p:spPr>
        <p:txBody>
          <a:bodyPr/>
          <a:lstStyle>
            <a:lvl3pPr>
              <a:defRPr/>
            </a:lvl3pPr>
          </a:lstStyle>
          <a:p>
            <a:pPr lvl="2"/>
            <a:r>
              <a:rPr lang="en-US"/>
              <a:t>Section Title</a:t>
            </a:r>
          </a:p>
        </p:txBody>
      </p:sp>
      <p:sp>
        <p:nvSpPr>
          <p:cNvPr id="47" name="Text Placeholder 43">
            <a:extLst>
              <a:ext uri="{FF2B5EF4-FFF2-40B4-BE49-F238E27FC236}">
                <a16:creationId xmlns:a16="http://schemas.microsoft.com/office/drawing/2014/main" id="{0A8ABB9A-95C5-401A-8C03-9792E0294092}"/>
              </a:ext>
            </a:extLst>
          </p:cNvPr>
          <p:cNvSpPr>
            <a:spLocks noGrp="1"/>
          </p:cNvSpPr>
          <p:nvPr>
            <p:ph type="body" sz="quarter" idx="16" hasCustomPrompt="1"/>
          </p:nvPr>
        </p:nvSpPr>
        <p:spPr>
          <a:xfrm>
            <a:off x="9764511" y="4475958"/>
            <a:ext cx="1905000" cy="1060959"/>
          </a:xfrm>
          <a:prstGeom prst="rect">
            <a:avLst/>
          </a:prstGeom>
        </p:spPr>
        <p:txBody>
          <a:bodyPr/>
          <a:lstStyle>
            <a:lvl1pPr>
              <a:defRPr/>
            </a:lvl1pPr>
            <a:lvl3pPr>
              <a:defRPr/>
            </a:lvl3pPr>
          </a:lstStyle>
          <a:p>
            <a:pPr lvl="2"/>
            <a:r>
              <a:rPr lang="en-US"/>
              <a:t>Section Title</a:t>
            </a:r>
          </a:p>
        </p:txBody>
      </p:sp>
    </p:spTree>
    <p:extLst>
      <p:ext uri="{BB962C8B-B14F-4D97-AF65-F5344CB8AC3E}">
        <p14:creationId xmlns:p14="http://schemas.microsoft.com/office/powerpoint/2010/main" val="1548938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30F069B-8B6A-4467-94B8-BBF38F5E85E2}"/>
              </a:ext>
            </a:extLst>
          </p:cNvPr>
          <p:cNvSpPr/>
          <p:nvPr userDrawn="1"/>
        </p:nvSpPr>
        <p:spPr>
          <a:xfrm>
            <a:off x="761994" y="1974440"/>
            <a:ext cx="11049028" cy="3796086"/>
          </a:xfrm>
          <a:custGeom>
            <a:avLst/>
            <a:gdLst>
              <a:gd name="connsiteX0" fmla="*/ 0 w 8981746"/>
              <a:gd name="connsiteY0" fmla="*/ 0 h 3085840"/>
              <a:gd name="connsiteX1" fmla="*/ 8981747 w 8981746"/>
              <a:gd name="connsiteY1" fmla="*/ 0 h 3085840"/>
              <a:gd name="connsiteX2" fmla="*/ 8981747 w 8981746"/>
              <a:gd name="connsiteY2" fmla="*/ 3085840 h 3085840"/>
              <a:gd name="connsiteX3" fmla="*/ 0 w 8981746"/>
              <a:gd name="connsiteY3" fmla="*/ 3085840 h 3085840"/>
            </a:gdLst>
            <a:ahLst/>
            <a:cxnLst>
              <a:cxn ang="0">
                <a:pos x="connsiteX0" y="connsiteY0"/>
              </a:cxn>
              <a:cxn ang="0">
                <a:pos x="connsiteX1" y="connsiteY1"/>
              </a:cxn>
              <a:cxn ang="0">
                <a:pos x="connsiteX2" y="connsiteY2"/>
              </a:cxn>
              <a:cxn ang="0">
                <a:pos x="connsiteX3" y="connsiteY3"/>
              </a:cxn>
            </a:cxnLst>
            <a:rect l="l" t="t" r="r" b="b"/>
            <a:pathLst>
              <a:path w="8981746" h="3085840">
                <a:moveTo>
                  <a:pt x="0" y="0"/>
                </a:moveTo>
                <a:lnTo>
                  <a:pt x="8981747" y="0"/>
                </a:lnTo>
                <a:lnTo>
                  <a:pt x="8981747" y="3085840"/>
                </a:lnTo>
                <a:lnTo>
                  <a:pt x="0" y="3085840"/>
                </a:lnTo>
                <a:close/>
              </a:path>
            </a:pathLst>
          </a:custGeom>
          <a:solidFill>
            <a:srgbClr val="D5EAF8"/>
          </a:solidFill>
          <a:ln w="29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5E671C3-4944-4A53-A75F-F09B7ACB1EFE}"/>
              </a:ext>
            </a:extLst>
          </p:cNvPr>
          <p:cNvSpPr/>
          <p:nvPr userDrawn="1"/>
        </p:nvSpPr>
        <p:spPr>
          <a:xfrm>
            <a:off x="0" y="0"/>
            <a:ext cx="3809966" cy="764036"/>
          </a:xfrm>
          <a:custGeom>
            <a:avLst/>
            <a:gdLst>
              <a:gd name="connsiteX0" fmla="*/ 0 w 3097118"/>
              <a:gd name="connsiteY0" fmla="*/ 0 h 621085"/>
              <a:gd name="connsiteX1" fmla="*/ 3097118 w 3097118"/>
              <a:gd name="connsiteY1" fmla="*/ 0 h 621085"/>
              <a:gd name="connsiteX2" fmla="*/ 3097118 w 3097118"/>
              <a:gd name="connsiteY2" fmla="*/ 621086 h 621085"/>
              <a:gd name="connsiteX3" fmla="*/ 0 w 3097118"/>
              <a:gd name="connsiteY3" fmla="*/ 621086 h 621085"/>
            </a:gdLst>
            <a:ahLst/>
            <a:cxnLst>
              <a:cxn ang="0">
                <a:pos x="connsiteX0" y="connsiteY0"/>
              </a:cxn>
              <a:cxn ang="0">
                <a:pos x="connsiteX1" y="connsiteY1"/>
              </a:cxn>
              <a:cxn ang="0">
                <a:pos x="connsiteX2" y="connsiteY2"/>
              </a:cxn>
              <a:cxn ang="0">
                <a:pos x="connsiteX3" y="connsiteY3"/>
              </a:cxn>
            </a:cxnLst>
            <a:rect l="l" t="t" r="r" b="b"/>
            <a:pathLst>
              <a:path w="3097118" h="621085">
                <a:moveTo>
                  <a:pt x="0" y="0"/>
                </a:moveTo>
                <a:lnTo>
                  <a:pt x="3097118" y="0"/>
                </a:lnTo>
                <a:lnTo>
                  <a:pt x="3097118" y="621086"/>
                </a:lnTo>
                <a:lnTo>
                  <a:pt x="0" y="621086"/>
                </a:lnTo>
                <a:close/>
              </a:path>
            </a:pathLst>
          </a:custGeom>
          <a:solidFill>
            <a:schemeClr val="accent5"/>
          </a:solidFill>
          <a:ln w="29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796D3D5-A72D-4A78-85FF-32BAB23C74D4}"/>
              </a:ext>
            </a:extLst>
          </p:cNvPr>
          <p:cNvSpPr/>
          <p:nvPr userDrawn="1"/>
        </p:nvSpPr>
        <p:spPr>
          <a:xfrm>
            <a:off x="0" y="380576"/>
            <a:ext cx="5333989" cy="383460"/>
          </a:xfrm>
          <a:custGeom>
            <a:avLst/>
            <a:gdLst>
              <a:gd name="connsiteX0" fmla="*/ 0 w 4335995"/>
              <a:gd name="connsiteY0" fmla="*/ 0 h 311715"/>
              <a:gd name="connsiteX1" fmla="*/ 4335995 w 4335995"/>
              <a:gd name="connsiteY1" fmla="*/ 0 h 311715"/>
              <a:gd name="connsiteX2" fmla="*/ 4335995 w 4335995"/>
              <a:gd name="connsiteY2" fmla="*/ 311715 h 311715"/>
              <a:gd name="connsiteX3" fmla="*/ 0 w 4335995"/>
              <a:gd name="connsiteY3" fmla="*/ 311715 h 311715"/>
            </a:gdLst>
            <a:ahLst/>
            <a:cxnLst>
              <a:cxn ang="0">
                <a:pos x="connsiteX0" y="connsiteY0"/>
              </a:cxn>
              <a:cxn ang="0">
                <a:pos x="connsiteX1" y="connsiteY1"/>
              </a:cxn>
              <a:cxn ang="0">
                <a:pos x="connsiteX2" y="connsiteY2"/>
              </a:cxn>
              <a:cxn ang="0">
                <a:pos x="connsiteX3" y="connsiteY3"/>
              </a:cxn>
            </a:cxnLst>
            <a:rect l="l" t="t" r="r" b="b"/>
            <a:pathLst>
              <a:path w="4335995" h="311715">
                <a:moveTo>
                  <a:pt x="0" y="0"/>
                </a:moveTo>
                <a:lnTo>
                  <a:pt x="4335995" y="0"/>
                </a:lnTo>
                <a:lnTo>
                  <a:pt x="4335995" y="311715"/>
                </a:lnTo>
                <a:lnTo>
                  <a:pt x="0" y="311715"/>
                </a:lnTo>
                <a:close/>
              </a:path>
            </a:pathLst>
          </a:custGeom>
          <a:solidFill>
            <a:srgbClr val="F6C866"/>
          </a:solidFill>
          <a:ln w="2968" cap="flat">
            <a:noFill/>
            <a:prstDash val="solid"/>
            <a:miter/>
          </a:ln>
        </p:spPr>
        <p:txBody>
          <a:bodyPr rtlCol="0" anchor="ctr"/>
          <a:lstStyle/>
          <a:p>
            <a:endParaRPr lang="en-US"/>
          </a:p>
        </p:txBody>
      </p:sp>
      <p:sp>
        <p:nvSpPr>
          <p:cNvPr id="7" name="Picture Placeholder 6">
            <a:extLst>
              <a:ext uri="{FF2B5EF4-FFF2-40B4-BE49-F238E27FC236}">
                <a16:creationId xmlns:a16="http://schemas.microsoft.com/office/drawing/2014/main" id="{A145D281-C975-4EBA-BD7B-9F0F39E3DB06}"/>
              </a:ext>
            </a:extLst>
          </p:cNvPr>
          <p:cNvSpPr>
            <a:spLocks noGrp="1"/>
          </p:cNvSpPr>
          <p:nvPr>
            <p:ph type="pic" sz="quarter" idx="13" hasCustomPrompt="1"/>
          </p:nvPr>
        </p:nvSpPr>
        <p:spPr>
          <a:xfrm>
            <a:off x="0" y="749150"/>
            <a:ext cx="6140632" cy="5434725"/>
          </a:xfrm>
          <a:prstGeom prst="rect">
            <a:avLst/>
          </a:prstGeom>
        </p:spPr>
        <p:txBody>
          <a:bodyPr anchor="ctr"/>
          <a:lstStyle>
            <a:lvl1pPr marL="0" indent="0" algn="ctr">
              <a:buNone/>
              <a:defRPr>
                <a:solidFill>
                  <a:schemeClr val="accent5"/>
                </a:solidFill>
              </a:defRPr>
            </a:lvl1pPr>
          </a:lstStyle>
          <a:p>
            <a:r>
              <a:rPr lang="en-US"/>
              <a:t>Insert Photo</a:t>
            </a:r>
            <a:br>
              <a:rPr lang="en-US"/>
            </a:br>
            <a:r>
              <a:rPr lang="en-US"/>
              <a:t>Here</a:t>
            </a:r>
          </a:p>
        </p:txBody>
      </p:sp>
      <p:sp>
        <p:nvSpPr>
          <p:cNvPr id="3" name="Date Placeholder 2">
            <a:extLst>
              <a:ext uri="{FF2B5EF4-FFF2-40B4-BE49-F238E27FC236}">
                <a16:creationId xmlns:a16="http://schemas.microsoft.com/office/drawing/2014/main" id="{25C7862B-A2E3-46FD-9582-8C4FE9EC8DF4}"/>
              </a:ext>
            </a:extLst>
          </p:cNvPr>
          <p:cNvSpPr>
            <a:spLocks noGrp="1"/>
          </p:cNvSpPr>
          <p:nvPr>
            <p:ph type="dt" sz="half" idx="10"/>
          </p:nvPr>
        </p:nvSpPr>
        <p:spPr/>
        <p:txBody>
          <a:bodyPr/>
          <a:lstStyle/>
          <a:p>
            <a:fld id="{47755C4E-0DF0-4EE0-9D28-DDB361141DBF}" type="datetimeFigureOut">
              <a:rPr lang="en-US" smtClean="0"/>
              <a:t>4/19/2023</a:t>
            </a:fld>
            <a:endParaRPr lang="en-US"/>
          </a:p>
        </p:txBody>
      </p:sp>
      <p:sp>
        <p:nvSpPr>
          <p:cNvPr id="4" name="Text Placeholder 3">
            <a:extLst>
              <a:ext uri="{FF2B5EF4-FFF2-40B4-BE49-F238E27FC236}">
                <a16:creationId xmlns:a16="http://schemas.microsoft.com/office/drawing/2014/main" id="{84D24363-969E-41C9-A644-B93EF74CDFF5}"/>
              </a:ext>
            </a:extLst>
          </p:cNvPr>
          <p:cNvSpPr>
            <a:spLocks noGrp="1"/>
          </p:cNvSpPr>
          <p:nvPr>
            <p:ph type="body" sz="quarter" idx="15" hasCustomPrompt="1"/>
          </p:nvPr>
        </p:nvSpPr>
        <p:spPr>
          <a:xfrm>
            <a:off x="6483604" y="2314178"/>
            <a:ext cx="5135391" cy="3526536"/>
          </a:xfrm>
        </p:spPr>
        <p:txBody>
          <a:bodyPr/>
          <a:lstStyle>
            <a:lvl1pPr>
              <a:defRPr/>
            </a:lvl1pPr>
            <a:lvl2pPr>
              <a:defRPr/>
            </a:lvl2pPr>
            <a:lvl4pPr marL="0" indent="0">
              <a:buNone/>
              <a:defRPr/>
            </a:lvl4pPr>
          </a:lstStyle>
          <a:p>
            <a:pPr lvl="0"/>
            <a:r>
              <a:rPr lang="en-US"/>
              <a:t>Section Intro</a:t>
            </a:r>
          </a:p>
          <a:p>
            <a:pPr lvl="1"/>
            <a:r>
              <a:rPr lang="en-US"/>
              <a:t>Subtitle</a:t>
            </a:r>
          </a:p>
          <a:p>
            <a:pPr marL="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400" b="0" i="0">
                <a:solidFill>
                  <a:srgbClr val="1D446A"/>
                </a:solidFill>
                <a:effectLst/>
                <a:latin typeface="Poppins" panose="00000500000000000000" pitchFamily="50" charset="0"/>
                <a:cs typeface="Poppins" panose="00000500000000000000" pitchFamily="50" charset="0"/>
              </a:rPr>
              <a:t>Lorem ipsum dolor sit </a:t>
            </a:r>
            <a:r>
              <a:rPr lang="en-US" sz="2400" b="0" i="0" err="1">
                <a:solidFill>
                  <a:srgbClr val="1D446A"/>
                </a:solidFill>
                <a:effectLst/>
                <a:latin typeface="Poppins" panose="00000500000000000000" pitchFamily="50" charset="0"/>
                <a:cs typeface="Poppins" panose="00000500000000000000" pitchFamily="50" charset="0"/>
              </a:rPr>
              <a:t>amet</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consectetur</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adipiscing</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elit</a:t>
            </a:r>
            <a:r>
              <a:rPr lang="en-US" sz="2400" b="0" i="0">
                <a:solidFill>
                  <a:srgbClr val="1D446A"/>
                </a:solidFill>
                <a:effectLst/>
                <a:latin typeface="Poppins" panose="00000500000000000000" pitchFamily="50" charset="0"/>
                <a:cs typeface="Poppins" panose="00000500000000000000" pitchFamily="50" charset="0"/>
              </a:rPr>
              <a:t>, sed do </a:t>
            </a:r>
            <a:r>
              <a:rPr lang="en-US" sz="2400" b="0" i="0" err="1">
                <a:solidFill>
                  <a:srgbClr val="1D446A"/>
                </a:solidFill>
                <a:effectLst/>
                <a:latin typeface="Poppins" panose="00000500000000000000" pitchFamily="50" charset="0"/>
                <a:cs typeface="Poppins" panose="00000500000000000000" pitchFamily="50" charset="0"/>
              </a:rPr>
              <a:t>eiusmod</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tempor</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incididunt</a:t>
            </a:r>
            <a:r>
              <a:rPr lang="en-US" sz="2400" b="0" i="0">
                <a:solidFill>
                  <a:srgbClr val="1D446A"/>
                </a:solidFill>
                <a:effectLst/>
                <a:latin typeface="Poppins" panose="00000500000000000000" pitchFamily="50" charset="0"/>
                <a:cs typeface="Poppins" panose="00000500000000000000" pitchFamily="50" charset="0"/>
              </a:rPr>
              <a:t> </a:t>
            </a:r>
            <a:r>
              <a:rPr lang="en-US" sz="2400" b="0" i="0" err="1">
                <a:solidFill>
                  <a:srgbClr val="1D446A"/>
                </a:solidFill>
                <a:effectLst/>
                <a:latin typeface="Poppins" panose="00000500000000000000" pitchFamily="50" charset="0"/>
                <a:cs typeface="Poppins" panose="00000500000000000000" pitchFamily="50" charset="0"/>
              </a:rPr>
              <a:t>ut</a:t>
            </a:r>
            <a:r>
              <a:rPr lang="en-US" sz="2400" b="0" i="0">
                <a:solidFill>
                  <a:srgbClr val="1D446A"/>
                </a:solidFill>
                <a:effectLst/>
                <a:latin typeface="Poppins" panose="00000500000000000000" pitchFamily="50" charset="0"/>
                <a:cs typeface="Poppins" panose="00000500000000000000" pitchFamily="50" charset="0"/>
              </a:rPr>
              <a:t> labore et dolore magna </a:t>
            </a:r>
            <a:r>
              <a:rPr lang="en-US" sz="2400" b="0" i="0" err="1">
                <a:solidFill>
                  <a:srgbClr val="1D446A"/>
                </a:solidFill>
                <a:effectLst/>
                <a:latin typeface="Poppins" panose="00000500000000000000" pitchFamily="50" charset="0"/>
                <a:cs typeface="Poppins" panose="00000500000000000000" pitchFamily="50" charset="0"/>
              </a:rPr>
              <a:t>aliqua</a:t>
            </a:r>
            <a:r>
              <a:rPr lang="en-US" sz="2400" b="0" i="0">
                <a:solidFill>
                  <a:srgbClr val="1D446A"/>
                </a:solidFill>
                <a:effectLst/>
                <a:latin typeface="Poppins" panose="00000500000000000000" pitchFamily="50" charset="0"/>
                <a:cs typeface="Poppins" panose="00000500000000000000" pitchFamily="50" charset="0"/>
              </a:rPr>
              <a:t>. </a:t>
            </a:r>
            <a:endParaRPr lang="en-US"/>
          </a:p>
          <a:p>
            <a:pPr lvl="4"/>
            <a:endParaRPr lang="en-US"/>
          </a:p>
        </p:txBody>
      </p:sp>
    </p:spTree>
    <p:extLst>
      <p:ext uri="{BB962C8B-B14F-4D97-AF65-F5344CB8AC3E}">
        <p14:creationId xmlns:p14="http://schemas.microsoft.com/office/powerpoint/2010/main" val="223060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xplainer-White with Blue Ba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1725E94-88AD-FBBD-DE9A-CB67BAD57927}"/>
              </a:ext>
            </a:extLst>
          </p:cNvPr>
          <p:cNvSpPr/>
          <p:nvPr userDrawn="1"/>
        </p:nvSpPr>
        <p:spPr>
          <a:xfrm>
            <a:off x="0" y="0"/>
            <a:ext cx="3809966" cy="764036"/>
          </a:xfrm>
          <a:custGeom>
            <a:avLst/>
            <a:gdLst>
              <a:gd name="connsiteX0" fmla="*/ 0 w 3097118"/>
              <a:gd name="connsiteY0" fmla="*/ 0 h 621085"/>
              <a:gd name="connsiteX1" fmla="*/ 3097118 w 3097118"/>
              <a:gd name="connsiteY1" fmla="*/ 0 h 621085"/>
              <a:gd name="connsiteX2" fmla="*/ 3097118 w 3097118"/>
              <a:gd name="connsiteY2" fmla="*/ 621086 h 621085"/>
              <a:gd name="connsiteX3" fmla="*/ 0 w 3097118"/>
              <a:gd name="connsiteY3" fmla="*/ 621086 h 621085"/>
            </a:gdLst>
            <a:ahLst/>
            <a:cxnLst>
              <a:cxn ang="0">
                <a:pos x="connsiteX0" y="connsiteY0"/>
              </a:cxn>
              <a:cxn ang="0">
                <a:pos x="connsiteX1" y="connsiteY1"/>
              </a:cxn>
              <a:cxn ang="0">
                <a:pos x="connsiteX2" y="connsiteY2"/>
              </a:cxn>
              <a:cxn ang="0">
                <a:pos x="connsiteX3" y="connsiteY3"/>
              </a:cxn>
            </a:cxnLst>
            <a:rect l="l" t="t" r="r" b="b"/>
            <a:pathLst>
              <a:path w="3097118" h="621085">
                <a:moveTo>
                  <a:pt x="0" y="0"/>
                </a:moveTo>
                <a:lnTo>
                  <a:pt x="3097118" y="0"/>
                </a:lnTo>
                <a:lnTo>
                  <a:pt x="3097118" y="621086"/>
                </a:lnTo>
                <a:lnTo>
                  <a:pt x="0" y="621086"/>
                </a:lnTo>
                <a:close/>
              </a:path>
            </a:pathLst>
          </a:custGeom>
          <a:solidFill>
            <a:schemeClr val="accent5"/>
          </a:solidFill>
          <a:ln w="2968"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D5F6CED8-FB77-44EF-A81B-A0034A481D45}"/>
              </a:ext>
            </a:extLst>
          </p:cNvPr>
          <p:cNvSpPr>
            <a:spLocks noGrp="1"/>
          </p:cNvSpPr>
          <p:nvPr>
            <p:ph type="dt" sz="half" idx="10"/>
          </p:nvPr>
        </p:nvSpPr>
        <p:spPr/>
        <p:txBody>
          <a:bodyPr/>
          <a:lstStyle/>
          <a:p>
            <a:fld id="{47755C4E-0DF0-4EE0-9D28-DDB361141DBF}" type="datetimeFigureOut">
              <a:rPr lang="en-US" smtClean="0"/>
              <a:t>4/19/2023</a:t>
            </a:fld>
            <a:endParaRPr lang="en-US"/>
          </a:p>
        </p:txBody>
      </p:sp>
      <p:sp>
        <p:nvSpPr>
          <p:cNvPr id="2" name="Slide Number Placeholder 1">
            <a:extLst>
              <a:ext uri="{FF2B5EF4-FFF2-40B4-BE49-F238E27FC236}">
                <a16:creationId xmlns:a16="http://schemas.microsoft.com/office/drawing/2014/main" id="{320C6500-0A21-7072-3FC2-25469924F7AB}"/>
              </a:ext>
            </a:extLst>
          </p:cNvPr>
          <p:cNvSpPr>
            <a:spLocks noGrp="1"/>
          </p:cNvSpPr>
          <p:nvPr>
            <p:ph type="sldNum" sz="quarter" idx="11"/>
          </p:nvPr>
        </p:nvSpPr>
        <p:spPr/>
        <p:txBody>
          <a:bodyPr/>
          <a:lstStyle/>
          <a:p>
            <a:fld id="{131C8C3A-9587-42F4-A7F4-20C6CB05C194}" type="slidenum">
              <a:rPr lang="en-US" smtClean="0"/>
              <a:pPr/>
              <a:t>‹#›</a:t>
            </a:fld>
            <a:endParaRPr lang="en-US"/>
          </a:p>
        </p:txBody>
      </p:sp>
      <p:sp>
        <p:nvSpPr>
          <p:cNvPr id="6" name="Title 5">
            <a:extLst>
              <a:ext uri="{FF2B5EF4-FFF2-40B4-BE49-F238E27FC236}">
                <a16:creationId xmlns:a16="http://schemas.microsoft.com/office/drawing/2014/main" id="{15A61144-4C88-E408-9B47-E9717008AB96}"/>
              </a:ext>
            </a:extLst>
          </p:cNvPr>
          <p:cNvSpPr>
            <a:spLocks noGrp="1"/>
          </p:cNvSpPr>
          <p:nvPr>
            <p:ph type="title" hasCustomPrompt="1"/>
          </p:nvPr>
        </p:nvSpPr>
        <p:spPr>
          <a:xfrm>
            <a:off x="783648" y="912484"/>
            <a:ext cx="10515600" cy="1325563"/>
          </a:xfrm>
        </p:spPr>
        <p:txBody>
          <a:bodyPr/>
          <a:lstStyle/>
          <a:p>
            <a:r>
              <a:rPr lang="en-US"/>
              <a:t>Slide Title </a:t>
            </a:r>
          </a:p>
        </p:txBody>
      </p:sp>
      <p:sp>
        <p:nvSpPr>
          <p:cNvPr id="8" name="Text Placeholder 7">
            <a:extLst>
              <a:ext uri="{FF2B5EF4-FFF2-40B4-BE49-F238E27FC236}">
                <a16:creationId xmlns:a16="http://schemas.microsoft.com/office/drawing/2014/main" id="{1F35FE7F-5E61-9C78-EB30-5D6C211A98E8}"/>
              </a:ext>
            </a:extLst>
          </p:cNvPr>
          <p:cNvSpPr>
            <a:spLocks noGrp="1"/>
          </p:cNvSpPr>
          <p:nvPr>
            <p:ph type="body" sz="quarter" idx="12" hasCustomPrompt="1"/>
          </p:nvPr>
        </p:nvSpPr>
        <p:spPr>
          <a:xfrm>
            <a:off x="783648" y="2125940"/>
            <a:ext cx="10702925" cy="3768725"/>
          </a:xfrm>
        </p:spPr>
        <p:txBody>
          <a:bodyPr/>
          <a:lstStyle/>
          <a:p>
            <a:pPr lvl="0"/>
            <a:r>
              <a:rPr lang="en-US"/>
              <a:t>Second level</a:t>
            </a:r>
          </a:p>
          <a:p>
            <a:pPr lvl="2"/>
            <a:r>
              <a:rPr lang="en-US"/>
              <a:t>Third level</a:t>
            </a:r>
          </a:p>
          <a:p>
            <a:pPr lvl="3"/>
            <a:r>
              <a:rPr lang="en-US"/>
              <a:t>Fourth level</a:t>
            </a:r>
          </a:p>
          <a:p>
            <a:pPr lvl="4"/>
            <a:r>
              <a:rPr lang="en-US"/>
              <a:t>Fifth level</a:t>
            </a:r>
          </a:p>
        </p:txBody>
      </p:sp>
      <p:sp>
        <p:nvSpPr>
          <p:cNvPr id="11" name="Freeform: Shape 10">
            <a:extLst>
              <a:ext uri="{FF2B5EF4-FFF2-40B4-BE49-F238E27FC236}">
                <a16:creationId xmlns:a16="http://schemas.microsoft.com/office/drawing/2014/main" id="{8EEFFA1A-D8E7-2A93-548E-B0C0305A63D6}"/>
              </a:ext>
            </a:extLst>
          </p:cNvPr>
          <p:cNvSpPr/>
          <p:nvPr userDrawn="1"/>
        </p:nvSpPr>
        <p:spPr>
          <a:xfrm>
            <a:off x="0" y="380576"/>
            <a:ext cx="5333989" cy="383460"/>
          </a:xfrm>
          <a:custGeom>
            <a:avLst/>
            <a:gdLst>
              <a:gd name="connsiteX0" fmla="*/ 0 w 4335995"/>
              <a:gd name="connsiteY0" fmla="*/ 0 h 311715"/>
              <a:gd name="connsiteX1" fmla="*/ 4335995 w 4335995"/>
              <a:gd name="connsiteY1" fmla="*/ 0 h 311715"/>
              <a:gd name="connsiteX2" fmla="*/ 4335995 w 4335995"/>
              <a:gd name="connsiteY2" fmla="*/ 311715 h 311715"/>
              <a:gd name="connsiteX3" fmla="*/ 0 w 4335995"/>
              <a:gd name="connsiteY3" fmla="*/ 311715 h 311715"/>
            </a:gdLst>
            <a:ahLst/>
            <a:cxnLst>
              <a:cxn ang="0">
                <a:pos x="connsiteX0" y="connsiteY0"/>
              </a:cxn>
              <a:cxn ang="0">
                <a:pos x="connsiteX1" y="connsiteY1"/>
              </a:cxn>
              <a:cxn ang="0">
                <a:pos x="connsiteX2" y="connsiteY2"/>
              </a:cxn>
              <a:cxn ang="0">
                <a:pos x="connsiteX3" y="connsiteY3"/>
              </a:cxn>
            </a:cxnLst>
            <a:rect l="l" t="t" r="r" b="b"/>
            <a:pathLst>
              <a:path w="4335995" h="311715">
                <a:moveTo>
                  <a:pt x="0" y="0"/>
                </a:moveTo>
                <a:lnTo>
                  <a:pt x="4335995" y="0"/>
                </a:lnTo>
                <a:lnTo>
                  <a:pt x="4335995" y="311715"/>
                </a:lnTo>
                <a:lnTo>
                  <a:pt x="0" y="311715"/>
                </a:lnTo>
                <a:close/>
              </a:path>
            </a:pathLst>
          </a:custGeom>
          <a:solidFill>
            <a:srgbClr val="F6C866"/>
          </a:solidFill>
          <a:ln w="2968" cap="flat">
            <a:noFill/>
            <a:prstDash val="solid"/>
            <a:miter/>
          </a:ln>
        </p:spPr>
        <p:txBody>
          <a:bodyPr rtlCol="0" anchor="ctr"/>
          <a:lstStyle/>
          <a:p>
            <a:endParaRPr lang="en-US"/>
          </a:p>
        </p:txBody>
      </p:sp>
    </p:spTree>
    <p:extLst>
      <p:ext uri="{BB962C8B-B14F-4D97-AF65-F5344CB8AC3E}">
        <p14:creationId xmlns:p14="http://schemas.microsoft.com/office/powerpoint/2010/main" val="200583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plainer-Right-Photo-White with Blue Bar">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D63674-FD7A-75DE-D669-C5ED400DBB76}"/>
              </a:ext>
            </a:extLst>
          </p:cNvPr>
          <p:cNvSpPr/>
          <p:nvPr userDrawn="1"/>
        </p:nvSpPr>
        <p:spPr>
          <a:xfrm>
            <a:off x="0" y="0"/>
            <a:ext cx="3809966" cy="764036"/>
          </a:xfrm>
          <a:custGeom>
            <a:avLst/>
            <a:gdLst>
              <a:gd name="connsiteX0" fmla="*/ 0 w 3097118"/>
              <a:gd name="connsiteY0" fmla="*/ 0 h 621085"/>
              <a:gd name="connsiteX1" fmla="*/ 3097118 w 3097118"/>
              <a:gd name="connsiteY1" fmla="*/ 0 h 621085"/>
              <a:gd name="connsiteX2" fmla="*/ 3097118 w 3097118"/>
              <a:gd name="connsiteY2" fmla="*/ 621086 h 621085"/>
              <a:gd name="connsiteX3" fmla="*/ 0 w 3097118"/>
              <a:gd name="connsiteY3" fmla="*/ 621086 h 621085"/>
            </a:gdLst>
            <a:ahLst/>
            <a:cxnLst>
              <a:cxn ang="0">
                <a:pos x="connsiteX0" y="connsiteY0"/>
              </a:cxn>
              <a:cxn ang="0">
                <a:pos x="connsiteX1" y="connsiteY1"/>
              </a:cxn>
              <a:cxn ang="0">
                <a:pos x="connsiteX2" y="connsiteY2"/>
              </a:cxn>
              <a:cxn ang="0">
                <a:pos x="connsiteX3" y="connsiteY3"/>
              </a:cxn>
            </a:cxnLst>
            <a:rect l="l" t="t" r="r" b="b"/>
            <a:pathLst>
              <a:path w="3097118" h="621085">
                <a:moveTo>
                  <a:pt x="0" y="0"/>
                </a:moveTo>
                <a:lnTo>
                  <a:pt x="3097118" y="0"/>
                </a:lnTo>
                <a:lnTo>
                  <a:pt x="3097118" y="621086"/>
                </a:lnTo>
                <a:lnTo>
                  <a:pt x="0" y="621086"/>
                </a:lnTo>
                <a:close/>
              </a:path>
            </a:pathLst>
          </a:custGeom>
          <a:solidFill>
            <a:schemeClr val="accent5"/>
          </a:solidFill>
          <a:ln w="29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9768FA0-0746-1A0F-714D-A9F4D23B4F3E}"/>
              </a:ext>
            </a:extLst>
          </p:cNvPr>
          <p:cNvSpPr/>
          <p:nvPr userDrawn="1"/>
        </p:nvSpPr>
        <p:spPr>
          <a:xfrm>
            <a:off x="0" y="380576"/>
            <a:ext cx="5333989" cy="383460"/>
          </a:xfrm>
          <a:custGeom>
            <a:avLst/>
            <a:gdLst>
              <a:gd name="connsiteX0" fmla="*/ 0 w 4335995"/>
              <a:gd name="connsiteY0" fmla="*/ 0 h 311715"/>
              <a:gd name="connsiteX1" fmla="*/ 4335995 w 4335995"/>
              <a:gd name="connsiteY1" fmla="*/ 0 h 311715"/>
              <a:gd name="connsiteX2" fmla="*/ 4335995 w 4335995"/>
              <a:gd name="connsiteY2" fmla="*/ 311715 h 311715"/>
              <a:gd name="connsiteX3" fmla="*/ 0 w 4335995"/>
              <a:gd name="connsiteY3" fmla="*/ 311715 h 311715"/>
            </a:gdLst>
            <a:ahLst/>
            <a:cxnLst>
              <a:cxn ang="0">
                <a:pos x="connsiteX0" y="connsiteY0"/>
              </a:cxn>
              <a:cxn ang="0">
                <a:pos x="connsiteX1" y="connsiteY1"/>
              </a:cxn>
              <a:cxn ang="0">
                <a:pos x="connsiteX2" y="connsiteY2"/>
              </a:cxn>
              <a:cxn ang="0">
                <a:pos x="connsiteX3" y="connsiteY3"/>
              </a:cxn>
            </a:cxnLst>
            <a:rect l="l" t="t" r="r" b="b"/>
            <a:pathLst>
              <a:path w="4335995" h="311715">
                <a:moveTo>
                  <a:pt x="0" y="0"/>
                </a:moveTo>
                <a:lnTo>
                  <a:pt x="4335995" y="0"/>
                </a:lnTo>
                <a:lnTo>
                  <a:pt x="4335995" y="311715"/>
                </a:lnTo>
                <a:lnTo>
                  <a:pt x="0" y="311715"/>
                </a:lnTo>
                <a:close/>
              </a:path>
            </a:pathLst>
          </a:custGeom>
          <a:solidFill>
            <a:srgbClr val="F6C866"/>
          </a:solidFill>
          <a:ln w="2968" cap="flat">
            <a:noFill/>
            <a:prstDash val="solid"/>
            <a:miter/>
          </a:ln>
        </p:spPr>
        <p:txBody>
          <a:bodyPr rtlCol="0" anchor="ctr"/>
          <a:lstStyle/>
          <a:p>
            <a:endParaRPr lang="en-US"/>
          </a:p>
        </p:txBody>
      </p:sp>
      <p:sp>
        <p:nvSpPr>
          <p:cNvPr id="7" name="Date Placeholder 6">
            <a:extLst>
              <a:ext uri="{FF2B5EF4-FFF2-40B4-BE49-F238E27FC236}">
                <a16:creationId xmlns:a16="http://schemas.microsoft.com/office/drawing/2014/main" id="{18B57749-1D8F-48B5-8618-6F3FAFD6D255}"/>
              </a:ext>
            </a:extLst>
          </p:cNvPr>
          <p:cNvSpPr>
            <a:spLocks noGrp="1"/>
          </p:cNvSpPr>
          <p:nvPr>
            <p:ph type="dt" sz="half" idx="10"/>
          </p:nvPr>
        </p:nvSpPr>
        <p:spPr/>
        <p:txBody>
          <a:bodyPr/>
          <a:lstStyle/>
          <a:p>
            <a:fld id="{47755C4E-0DF0-4EE0-9D28-DDB361141DBF}" type="datetimeFigureOut">
              <a:rPr lang="en-US" smtClean="0"/>
              <a:pPr/>
              <a:t>4/19/2023</a:t>
            </a:fld>
            <a:endParaRPr lang="en-US"/>
          </a:p>
        </p:txBody>
      </p:sp>
      <p:sp>
        <p:nvSpPr>
          <p:cNvPr id="10" name="Title 9">
            <a:extLst>
              <a:ext uri="{FF2B5EF4-FFF2-40B4-BE49-F238E27FC236}">
                <a16:creationId xmlns:a16="http://schemas.microsoft.com/office/drawing/2014/main" id="{2581DB5F-E19F-8C45-8484-91266019B56C}"/>
              </a:ext>
            </a:extLst>
          </p:cNvPr>
          <p:cNvSpPr>
            <a:spLocks noGrp="1"/>
          </p:cNvSpPr>
          <p:nvPr>
            <p:ph type="title" hasCustomPrompt="1"/>
          </p:nvPr>
        </p:nvSpPr>
        <p:spPr>
          <a:xfrm>
            <a:off x="585470" y="1201587"/>
            <a:ext cx="6180138" cy="1325563"/>
          </a:xfrm>
        </p:spPr>
        <p:txBody>
          <a:bodyPr/>
          <a:lstStyle>
            <a:lvl1pPr>
              <a:defRPr/>
            </a:lvl1pPr>
          </a:lstStyle>
          <a:p>
            <a:r>
              <a:rPr lang="en-US"/>
              <a:t>Slide Title </a:t>
            </a:r>
          </a:p>
        </p:txBody>
      </p:sp>
      <p:sp>
        <p:nvSpPr>
          <p:cNvPr id="13" name="Picture Placeholder 12">
            <a:extLst>
              <a:ext uri="{FF2B5EF4-FFF2-40B4-BE49-F238E27FC236}">
                <a16:creationId xmlns:a16="http://schemas.microsoft.com/office/drawing/2014/main" id="{3A3E3E08-D389-C1BD-7F9E-3CD696AC9131}"/>
              </a:ext>
            </a:extLst>
          </p:cNvPr>
          <p:cNvSpPr>
            <a:spLocks noGrp="1"/>
          </p:cNvSpPr>
          <p:nvPr>
            <p:ph type="pic" sz="quarter" idx="15"/>
          </p:nvPr>
        </p:nvSpPr>
        <p:spPr>
          <a:xfrm>
            <a:off x="7215188" y="-12699"/>
            <a:ext cx="5056187" cy="6065133"/>
          </a:xfrm>
        </p:spPr>
        <p:txBody>
          <a:bodyPr/>
          <a:lstStyle/>
          <a:p>
            <a:endParaRPr lang="en-US"/>
          </a:p>
        </p:txBody>
      </p:sp>
      <p:sp>
        <p:nvSpPr>
          <p:cNvPr id="21" name="Text Placeholder 20">
            <a:extLst>
              <a:ext uri="{FF2B5EF4-FFF2-40B4-BE49-F238E27FC236}">
                <a16:creationId xmlns:a16="http://schemas.microsoft.com/office/drawing/2014/main" id="{AEC9F8A5-9502-25DD-6A5F-69B5C8CF12F2}"/>
              </a:ext>
            </a:extLst>
          </p:cNvPr>
          <p:cNvSpPr>
            <a:spLocks noGrp="1"/>
          </p:cNvSpPr>
          <p:nvPr>
            <p:ph type="body" sz="quarter" idx="16" hasCustomPrompt="1"/>
          </p:nvPr>
        </p:nvSpPr>
        <p:spPr>
          <a:xfrm>
            <a:off x="585470" y="2745581"/>
            <a:ext cx="6180138" cy="3273425"/>
          </a:xfrm>
        </p:spPr>
        <p:txBody>
          <a:bodyPr/>
          <a:lstStyle>
            <a:lvl2pPr>
              <a:defRPr>
                <a:solidFill>
                  <a:schemeClr val="tx2"/>
                </a:solidFill>
              </a:defRPr>
            </a:lvl2pPr>
            <a:lvl3pPr>
              <a:defRPr/>
            </a:lvl3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472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xplainer-Left-Photo-White with Blue Bar">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C33C6D5-8F36-6CE5-F4AD-2C453A82829D}"/>
              </a:ext>
            </a:extLst>
          </p:cNvPr>
          <p:cNvSpPr/>
          <p:nvPr userDrawn="1"/>
        </p:nvSpPr>
        <p:spPr>
          <a:xfrm>
            <a:off x="0" y="0"/>
            <a:ext cx="3809966" cy="764036"/>
          </a:xfrm>
          <a:custGeom>
            <a:avLst/>
            <a:gdLst>
              <a:gd name="connsiteX0" fmla="*/ 0 w 3097118"/>
              <a:gd name="connsiteY0" fmla="*/ 0 h 621085"/>
              <a:gd name="connsiteX1" fmla="*/ 3097118 w 3097118"/>
              <a:gd name="connsiteY1" fmla="*/ 0 h 621085"/>
              <a:gd name="connsiteX2" fmla="*/ 3097118 w 3097118"/>
              <a:gd name="connsiteY2" fmla="*/ 621086 h 621085"/>
              <a:gd name="connsiteX3" fmla="*/ 0 w 3097118"/>
              <a:gd name="connsiteY3" fmla="*/ 621086 h 621085"/>
            </a:gdLst>
            <a:ahLst/>
            <a:cxnLst>
              <a:cxn ang="0">
                <a:pos x="connsiteX0" y="connsiteY0"/>
              </a:cxn>
              <a:cxn ang="0">
                <a:pos x="connsiteX1" y="connsiteY1"/>
              </a:cxn>
              <a:cxn ang="0">
                <a:pos x="connsiteX2" y="connsiteY2"/>
              </a:cxn>
              <a:cxn ang="0">
                <a:pos x="connsiteX3" y="connsiteY3"/>
              </a:cxn>
            </a:cxnLst>
            <a:rect l="l" t="t" r="r" b="b"/>
            <a:pathLst>
              <a:path w="3097118" h="621085">
                <a:moveTo>
                  <a:pt x="0" y="0"/>
                </a:moveTo>
                <a:lnTo>
                  <a:pt x="3097118" y="0"/>
                </a:lnTo>
                <a:lnTo>
                  <a:pt x="3097118" y="621086"/>
                </a:lnTo>
                <a:lnTo>
                  <a:pt x="0" y="621086"/>
                </a:lnTo>
                <a:close/>
              </a:path>
            </a:pathLst>
          </a:custGeom>
          <a:solidFill>
            <a:schemeClr val="accent5"/>
          </a:solidFill>
          <a:ln w="29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2A9324C-9CFF-2313-A4E3-CB21EAD8396B}"/>
              </a:ext>
            </a:extLst>
          </p:cNvPr>
          <p:cNvSpPr/>
          <p:nvPr userDrawn="1"/>
        </p:nvSpPr>
        <p:spPr>
          <a:xfrm>
            <a:off x="0" y="380576"/>
            <a:ext cx="5333989" cy="383460"/>
          </a:xfrm>
          <a:custGeom>
            <a:avLst/>
            <a:gdLst>
              <a:gd name="connsiteX0" fmla="*/ 0 w 4335995"/>
              <a:gd name="connsiteY0" fmla="*/ 0 h 311715"/>
              <a:gd name="connsiteX1" fmla="*/ 4335995 w 4335995"/>
              <a:gd name="connsiteY1" fmla="*/ 0 h 311715"/>
              <a:gd name="connsiteX2" fmla="*/ 4335995 w 4335995"/>
              <a:gd name="connsiteY2" fmla="*/ 311715 h 311715"/>
              <a:gd name="connsiteX3" fmla="*/ 0 w 4335995"/>
              <a:gd name="connsiteY3" fmla="*/ 311715 h 311715"/>
            </a:gdLst>
            <a:ahLst/>
            <a:cxnLst>
              <a:cxn ang="0">
                <a:pos x="connsiteX0" y="connsiteY0"/>
              </a:cxn>
              <a:cxn ang="0">
                <a:pos x="connsiteX1" y="connsiteY1"/>
              </a:cxn>
              <a:cxn ang="0">
                <a:pos x="connsiteX2" y="connsiteY2"/>
              </a:cxn>
              <a:cxn ang="0">
                <a:pos x="connsiteX3" y="connsiteY3"/>
              </a:cxn>
            </a:cxnLst>
            <a:rect l="l" t="t" r="r" b="b"/>
            <a:pathLst>
              <a:path w="4335995" h="311715">
                <a:moveTo>
                  <a:pt x="0" y="0"/>
                </a:moveTo>
                <a:lnTo>
                  <a:pt x="4335995" y="0"/>
                </a:lnTo>
                <a:lnTo>
                  <a:pt x="4335995" y="311715"/>
                </a:lnTo>
                <a:lnTo>
                  <a:pt x="0" y="311715"/>
                </a:lnTo>
                <a:close/>
              </a:path>
            </a:pathLst>
          </a:custGeom>
          <a:solidFill>
            <a:srgbClr val="F6C866"/>
          </a:solidFill>
          <a:ln w="2968"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6D636266-E9AA-4734-B0FE-BA350D3EBC4E}"/>
              </a:ext>
            </a:extLst>
          </p:cNvPr>
          <p:cNvSpPr>
            <a:spLocks noGrp="1"/>
          </p:cNvSpPr>
          <p:nvPr>
            <p:ph type="dt" sz="half" idx="10"/>
          </p:nvPr>
        </p:nvSpPr>
        <p:spPr/>
        <p:txBody>
          <a:bodyPr/>
          <a:lstStyle/>
          <a:p>
            <a:fld id="{47755C4E-0DF0-4EE0-9D28-DDB361141DBF}" type="datetimeFigureOut">
              <a:rPr lang="en-US" smtClean="0"/>
              <a:t>4/19/2023</a:t>
            </a:fld>
            <a:endParaRPr lang="en-US"/>
          </a:p>
        </p:txBody>
      </p:sp>
      <p:sp>
        <p:nvSpPr>
          <p:cNvPr id="2" name="Title 1">
            <a:extLst>
              <a:ext uri="{FF2B5EF4-FFF2-40B4-BE49-F238E27FC236}">
                <a16:creationId xmlns:a16="http://schemas.microsoft.com/office/drawing/2014/main" id="{1407C073-23B3-A1E5-1077-C4FE0D083298}"/>
              </a:ext>
            </a:extLst>
          </p:cNvPr>
          <p:cNvSpPr>
            <a:spLocks noGrp="1"/>
          </p:cNvSpPr>
          <p:nvPr>
            <p:ph type="title" hasCustomPrompt="1"/>
          </p:nvPr>
        </p:nvSpPr>
        <p:spPr>
          <a:xfrm>
            <a:off x="6080760" y="785749"/>
            <a:ext cx="5477666" cy="1325563"/>
          </a:xfrm>
        </p:spPr>
        <p:txBody>
          <a:bodyPr/>
          <a:lstStyle>
            <a:lvl1pPr>
              <a:defRPr/>
            </a:lvl1pPr>
          </a:lstStyle>
          <a:p>
            <a:r>
              <a:rPr lang="en-US"/>
              <a:t>Slide Title </a:t>
            </a:r>
          </a:p>
        </p:txBody>
      </p:sp>
      <p:sp>
        <p:nvSpPr>
          <p:cNvPr id="6" name="Text Placeholder 5">
            <a:extLst>
              <a:ext uri="{FF2B5EF4-FFF2-40B4-BE49-F238E27FC236}">
                <a16:creationId xmlns:a16="http://schemas.microsoft.com/office/drawing/2014/main" id="{A1709630-EBC1-3BCE-47E8-F2D163C5C244}"/>
              </a:ext>
            </a:extLst>
          </p:cNvPr>
          <p:cNvSpPr>
            <a:spLocks noGrp="1"/>
          </p:cNvSpPr>
          <p:nvPr>
            <p:ph type="body" sz="quarter" idx="13" hasCustomPrompt="1"/>
          </p:nvPr>
        </p:nvSpPr>
        <p:spPr>
          <a:xfrm>
            <a:off x="6080759" y="2350716"/>
            <a:ext cx="5477667" cy="3247962"/>
          </a:xfrm>
        </p:spPr>
        <p:txBody>
          <a:bodyPr/>
          <a:lstStyle/>
          <a:p>
            <a:pPr lvl="0"/>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3EFD6F-0D47-5329-48B4-73EC241BD212}"/>
              </a:ext>
            </a:extLst>
          </p:cNvPr>
          <p:cNvSpPr>
            <a:spLocks noGrp="1"/>
          </p:cNvSpPr>
          <p:nvPr>
            <p:ph type="pic" sz="quarter" idx="14"/>
          </p:nvPr>
        </p:nvSpPr>
        <p:spPr>
          <a:xfrm>
            <a:off x="511874" y="889001"/>
            <a:ext cx="5053012" cy="4910137"/>
          </a:xfrm>
        </p:spPr>
        <p:txBody>
          <a:bodyPr/>
          <a:lstStyle/>
          <a:p>
            <a:endParaRPr lang="en-US"/>
          </a:p>
        </p:txBody>
      </p:sp>
    </p:spTree>
    <p:extLst>
      <p:ext uri="{BB962C8B-B14F-4D97-AF65-F5344CB8AC3E}">
        <p14:creationId xmlns:p14="http://schemas.microsoft.com/office/powerpoint/2010/main" val="3103189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F829-57CA-E37B-2FD1-0F16701CCEA1}"/>
              </a:ext>
            </a:extLst>
          </p:cNvPr>
          <p:cNvSpPr>
            <a:spLocks noGrp="1"/>
          </p:cNvSpPr>
          <p:nvPr>
            <p:ph type="title"/>
          </p:nvPr>
        </p:nvSpPr>
        <p:spPr>
          <a:xfrm>
            <a:off x="791901" y="810751"/>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CDE424C4-539F-79C7-D7CC-8237425CD145}"/>
              </a:ext>
            </a:extLst>
          </p:cNvPr>
          <p:cNvSpPr>
            <a:spLocks noGrp="1"/>
          </p:cNvSpPr>
          <p:nvPr>
            <p:ph type="dt" sz="half" idx="10"/>
          </p:nvPr>
        </p:nvSpPr>
        <p:spPr/>
        <p:txBody>
          <a:bodyPr/>
          <a:lstStyle/>
          <a:p>
            <a:fld id="{47755C4E-0DF0-4EE0-9D28-DDB361141DBF}" type="datetimeFigureOut">
              <a:rPr lang="en-US" smtClean="0"/>
              <a:pPr/>
              <a:t>4/19/2023</a:t>
            </a:fld>
            <a:endParaRPr lang="en-US"/>
          </a:p>
        </p:txBody>
      </p:sp>
      <p:sp>
        <p:nvSpPr>
          <p:cNvPr id="4" name="Slide Number Placeholder 3">
            <a:extLst>
              <a:ext uri="{FF2B5EF4-FFF2-40B4-BE49-F238E27FC236}">
                <a16:creationId xmlns:a16="http://schemas.microsoft.com/office/drawing/2014/main" id="{C2405272-7130-F66A-BA69-819443133BD3}"/>
              </a:ext>
            </a:extLst>
          </p:cNvPr>
          <p:cNvSpPr>
            <a:spLocks noGrp="1"/>
          </p:cNvSpPr>
          <p:nvPr>
            <p:ph type="sldNum" sz="quarter" idx="11"/>
          </p:nvPr>
        </p:nvSpPr>
        <p:spPr/>
        <p:txBody>
          <a:bodyPr/>
          <a:lstStyle/>
          <a:p>
            <a:fld id="{131C8C3A-9587-42F4-A7F4-20C6CB05C194}" type="slidenum">
              <a:rPr lang="en-US" smtClean="0"/>
              <a:pPr/>
              <a:t>‹#›</a:t>
            </a:fld>
            <a:endParaRPr lang="en-US"/>
          </a:p>
        </p:txBody>
      </p:sp>
    </p:spTree>
    <p:extLst>
      <p:ext uri="{BB962C8B-B14F-4D97-AF65-F5344CB8AC3E}">
        <p14:creationId xmlns:p14="http://schemas.microsoft.com/office/powerpoint/2010/main" val="19286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ED1F-75C3-44B7-AC7A-85589595CDFB}"/>
              </a:ext>
            </a:extLst>
          </p:cNvPr>
          <p:cNvSpPr>
            <a:spLocks noGrp="1"/>
          </p:cNvSpPr>
          <p:nvPr>
            <p:ph type="title" hasCustomPrompt="1"/>
          </p:nvPr>
        </p:nvSpPr>
        <p:spPr>
          <a:xfrm>
            <a:off x="831850" y="1709738"/>
            <a:ext cx="10515600" cy="2852737"/>
          </a:xfrm>
        </p:spPr>
        <p:txBody>
          <a:bodyPr anchor="b"/>
          <a:lstStyle>
            <a:lvl1pPr>
              <a:defRPr sz="6000"/>
            </a:lvl1pPr>
          </a:lstStyle>
          <a:p>
            <a:r>
              <a:rPr lang="en-US"/>
              <a:t>Slide Title </a:t>
            </a:r>
          </a:p>
        </p:txBody>
      </p:sp>
      <p:sp>
        <p:nvSpPr>
          <p:cNvPr id="3" name="Text Placeholder 2">
            <a:extLst>
              <a:ext uri="{FF2B5EF4-FFF2-40B4-BE49-F238E27FC236}">
                <a16:creationId xmlns:a16="http://schemas.microsoft.com/office/drawing/2014/main" id="{BA9E72D7-FA7F-484E-9F92-8BDD40AAFD44}"/>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5DCD3-5B46-4764-ADBD-EB28FA7DB4AD}"/>
              </a:ext>
            </a:extLst>
          </p:cNvPr>
          <p:cNvSpPr>
            <a:spLocks noGrp="1"/>
          </p:cNvSpPr>
          <p:nvPr>
            <p:ph type="dt" sz="half" idx="10"/>
          </p:nvPr>
        </p:nvSpPr>
        <p:spPr>
          <a:xfrm>
            <a:off x="9377088" y="6445250"/>
            <a:ext cx="2743200" cy="365125"/>
          </a:xfrm>
          <a:prstGeom prst="rect">
            <a:avLst/>
          </a:prstGeom>
        </p:spPr>
        <p:txBody>
          <a:bodyPr/>
          <a:lstStyle/>
          <a:p>
            <a:fld id="{5FBCD9C2-9579-4AA0-A626-AE6730DB8AA9}" type="datetimeFigureOut">
              <a:rPr lang="en-US" smtClean="0"/>
              <a:t>4/19/2023</a:t>
            </a:fld>
            <a:endParaRPr lang="en-US"/>
          </a:p>
        </p:txBody>
      </p:sp>
      <p:sp>
        <p:nvSpPr>
          <p:cNvPr id="5" name="Footer Placeholder 4">
            <a:extLst>
              <a:ext uri="{FF2B5EF4-FFF2-40B4-BE49-F238E27FC236}">
                <a16:creationId xmlns:a16="http://schemas.microsoft.com/office/drawing/2014/main" id="{278384F2-A1FE-4255-B425-434260012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0833AF-2BB2-4AA4-837A-D6114A5C5A7A}"/>
              </a:ext>
            </a:extLst>
          </p:cNvPr>
          <p:cNvSpPr>
            <a:spLocks noGrp="1"/>
          </p:cNvSpPr>
          <p:nvPr>
            <p:ph type="sldNum" sz="quarter" idx="12"/>
          </p:nvPr>
        </p:nvSpPr>
        <p:spPr>
          <a:xfrm>
            <a:off x="9360408" y="312801"/>
            <a:ext cx="2743200" cy="365125"/>
          </a:xfrm>
          <a:prstGeom prst="rect">
            <a:avLst/>
          </a:prstGeom>
        </p:spPr>
        <p:txBody>
          <a:bodyPr/>
          <a:lstStyle/>
          <a:p>
            <a:fld id="{C554B5A0-1744-4994-A502-321894878BB0}" type="slidenum">
              <a:rPr lang="en-US" smtClean="0"/>
              <a:t>‹#›</a:t>
            </a:fld>
            <a:endParaRPr lang="en-US"/>
          </a:p>
        </p:txBody>
      </p:sp>
      <p:pic>
        <p:nvPicPr>
          <p:cNvPr id="8" name="Picture 7" descr="U.S. Fish and Wildlife Service Logo is shaped like a badge with a fish and duck in water with mountains and a sunset in the background.">
            <a:extLst>
              <a:ext uri="{FF2B5EF4-FFF2-40B4-BE49-F238E27FC236}">
                <a16:creationId xmlns:a16="http://schemas.microsoft.com/office/drawing/2014/main" id="{1E44A736-CD89-C456-E3E0-6E5E13A19B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6877" y="810144"/>
            <a:ext cx="760290" cy="872606"/>
          </a:xfrm>
          <a:prstGeom prst="rect">
            <a:avLst/>
          </a:prstGeom>
        </p:spPr>
      </p:pic>
    </p:spTree>
    <p:extLst>
      <p:ext uri="{BB962C8B-B14F-4D97-AF65-F5344CB8AC3E}">
        <p14:creationId xmlns:p14="http://schemas.microsoft.com/office/powerpoint/2010/main" val="355004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A547F47-5A33-5F91-9A9C-0499E45E7E84}"/>
              </a:ext>
            </a:extLst>
          </p:cNvPr>
          <p:cNvSpPr/>
          <p:nvPr userDrawn="1"/>
        </p:nvSpPr>
        <p:spPr>
          <a:xfrm>
            <a:off x="766527" y="0"/>
            <a:ext cx="5710122" cy="6951712"/>
          </a:xfrm>
          <a:custGeom>
            <a:avLst/>
            <a:gdLst>
              <a:gd name="connsiteX0" fmla="*/ 0 w 4244644"/>
              <a:gd name="connsiteY0" fmla="*/ 0 h 5093602"/>
              <a:gd name="connsiteX1" fmla="*/ 4244644 w 4244644"/>
              <a:gd name="connsiteY1" fmla="*/ 0 h 5093602"/>
              <a:gd name="connsiteX2" fmla="*/ 4244644 w 4244644"/>
              <a:gd name="connsiteY2" fmla="*/ 5093603 h 5093602"/>
              <a:gd name="connsiteX3" fmla="*/ 0 w 4244644"/>
              <a:gd name="connsiteY3" fmla="*/ 5093603 h 5093602"/>
            </a:gdLst>
            <a:ahLst/>
            <a:cxnLst>
              <a:cxn ang="0">
                <a:pos x="connsiteX0" y="connsiteY0"/>
              </a:cxn>
              <a:cxn ang="0">
                <a:pos x="connsiteX1" y="connsiteY1"/>
              </a:cxn>
              <a:cxn ang="0">
                <a:pos x="connsiteX2" y="connsiteY2"/>
              </a:cxn>
              <a:cxn ang="0">
                <a:pos x="connsiteX3" y="connsiteY3"/>
              </a:cxn>
            </a:cxnLst>
            <a:rect l="l" t="t" r="r" b="b"/>
            <a:pathLst>
              <a:path w="4244644" h="5093602">
                <a:moveTo>
                  <a:pt x="0" y="0"/>
                </a:moveTo>
                <a:lnTo>
                  <a:pt x="4244644" y="0"/>
                </a:lnTo>
                <a:lnTo>
                  <a:pt x="4244644" y="5093603"/>
                </a:lnTo>
                <a:lnTo>
                  <a:pt x="0" y="5093603"/>
                </a:lnTo>
                <a:close/>
              </a:path>
            </a:pathLst>
          </a:custGeom>
          <a:solidFill>
            <a:srgbClr val="D5EAF8"/>
          </a:solidFill>
          <a:ln w="296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C15EA6-37C2-A748-5AD0-F9586FE47CC7}"/>
              </a:ext>
            </a:extLst>
          </p:cNvPr>
          <p:cNvSpPr/>
          <p:nvPr userDrawn="1"/>
        </p:nvSpPr>
        <p:spPr>
          <a:xfrm>
            <a:off x="-5229" y="530352"/>
            <a:ext cx="7613841" cy="5674527"/>
          </a:xfrm>
          <a:custGeom>
            <a:avLst/>
            <a:gdLst>
              <a:gd name="connsiteX0" fmla="*/ 0 w 5659782"/>
              <a:gd name="connsiteY0" fmla="*/ 0 h 3959877"/>
              <a:gd name="connsiteX1" fmla="*/ 5659783 w 5659782"/>
              <a:gd name="connsiteY1" fmla="*/ 0 h 3959877"/>
              <a:gd name="connsiteX2" fmla="*/ 5659783 w 5659782"/>
              <a:gd name="connsiteY2" fmla="*/ 3959878 h 3959877"/>
              <a:gd name="connsiteX3" fmla="*/ 0 w 5659782"/>
              <a:gd name="connsiteY3" fmla="*/ 3959878 h 3959877"/>
            </a:gdLst>
            <a:ahLst/>
            <a:cxnLst>
              <a:cxn ang="0">
                <a:pos x="connsiteX0" y="connsiteY0"/>
              </a:cxn>
              <a:cxn ang="0">
                <a:pos x="connsiteX1" y="connsiteY1"/>
              </a:cxn>
              <a:cxn ang="0">
                <a:pos x="connsiteX2" y="connsiteY2"/>
              </a:cxn>
              <a:cxn ang="0">
                <a:pos x="connsiteX3" y="connsiteY3"/>
              </a:cxn>
            </a:cxnLst>
            <a:rect l="l" t="t" r="r" b="b"/>
            <a:pathLst>
              <a:path w="5659782" h="3959877">
                <a:moveTo>
                  <a:pt x="0" y="0"/>
                </a:moveTo>
                <a:lnTo>
                  <a:pt x="5659783" y="0"/>
                </a:lnTo>
                <a:lnTo>
                  <a:pt x="5659783" y="3959878"/>
                </a:lnTo>
                <a:lnTo>
                  <a:pt x="0" y="3959878"/>
                </a:lnTo>
                <a:close/>
              </a:path>
            </a:pathLst>
          </a:custGeom>
          <a:solidFill>
            <a:srgbClr val="02426D"/>
          </a:solidFill>
          <a:ln w="296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A033AD-3ED6-FCA0-71AD-8291BEACCE6C}"/>
              </a:ext>
            </a:extLst>
          </p:cNvPr>
          <p:cNvSpPr/>
          <p:nvPr userDrawn="1"/>
        </p:nvSpPr>
        <p:spPr>
          <a:xfrm>
            <a:off x="9522074" y="1155290"/>
            <a:ext cx="2664697" cy="3474296"/>
          </a:xfrm>
          <a:custGeom>
            <a:avLst/>
            <a:gdLst>
              <a:gd name="connsiteX0" fmla="*/ 0 w 1980814"/>
              <a:gd name="connsiteY0" fmla="*/ 0 h 2545658"/>
              <a:gd name="connsiteX1" fmla="*/ 1980814 w 1980814"/>
              <a:gd name="connsiteY1" fmla="*/ 0 h 2545658"/>
              <a:gd name="connsiteX2" fmla="*/ 1980814 w 1980814"/>
              <a:gd name="connsiteY2" fmla="*/ 2545659 h 2545658"/>
              <a:gd name="connsiteX3" fmla="*/ 0 w 1980814"/>
              <a:gd name="connsiteY3" fmla="*/ 2545659 h 2545658"/>
            </a:gdLst>
            <a:ahLst/>
            <a:cxnLst>
              <a:cxn ang="0">
                <a:pos x="connsiteX0" y="connsiteY0"/>
              </a:cxn>
              <a:cxn ang="0">
                <a:pos x="connsiteX1" y="connsiteY1"/>
              </a:cxn>
              <a:cxn ang="0">
                <a:pos x="connsiteX2" y="connsiteY2"/>
              </a:cxn>
              <a:cxn ang="0">
                <a:pos x="connsiteX3" y="connsiteY3"/>
              </a:cxn>
            </a:cxnLst>
            <a:rect l="l" t="t" r="r" b="b"/>
            <a:pathLst>
              <a:path w="1980814" h="2545658">
                <a:moveTo>
                  <a:pt x="0" y="0"/>
                </a:moveTo>
                <a:lnTo>
                  <a:pt x="1980814" y="0"/>
                </a:lnTo>
                <a:lnTo>
                  <a:pt x="1980814" y="2545659"/>
                </a:lnTo>
                <a:lnTo>
                  <a:pt x="0" y="2545659"/>
                </a:lnTo>
                <a:close/>
              </a:path>
            </a:pathLst>
          </a:custGeom>
          <a:solidFill>
            <a:srgbClr val="F6C866"/>
          </a:solidFill>
          <a:ln w="2968" cap="flat">
            <a:noFill/>
            <a:prstDash val="solid"/>
            <a:miter/>
          </a:ln>
        </p:spPr>
        <p:txBody>
          <a:bodyPr rtlCol="0" anchor="ctr"/>
          <a:lstStyle/>
          <a:p>
            <a:endParaRPr lang="en-US"/>
          </a:p>
        </p:txBody>
      </p:sp>
      <p:sp>
        <p:nvSpPr>
          <p:cNvPr id="6" name="Freeform: Shape 25">
            <a:extLst>
              <a:ext uri="{FF2B5EF4-FFF2-40B4-BE49-F238E27FC236}">
                <a16:creationId xmlns:a16="http://schemas.microsoft.com/office/drawing/2014/main" id="{BD5A361C-8FA8-D728-C5C5-DFBB5200A4AD}"/>
              </a:ext>
            </a:extLst>
          </p:cNvPr>
          <p:cNvSpPr/>
          <p:nvPr userDrawn="1"/>
        </p:nvSpPr>
        <p:spPr>
          <a:xfrm>
            <a:off x="0" y="6059510"/>
            <a:ext cx="12192000" cy="822960"/>
          </a:xfrm>
          <a:custGeom>
            <a:avLst/>
            <a:gdLst>
              <a:gd name="connsiteX0" fmla="*/ 0 w 7666862"/>
              <a:gd name="connsiteY0" fmla="*/ 0 h 301802"/>
              <a:gd name="connsiteX1" fmla="*/ 7666863 w 7666862"/>
              <a:gd name="connsiteY1" fmla="*/ 0 h 301802"/>
              <a:gd name="connsiteX2" fmla="*/ 7666863 w 7666862"/>
              <a:gd name="connsiteY2" fmla="*/ 301802 h 301802"/>
              <a:gd name="connsiteX3" fmla="*/ 0 w 7666862"/>
              <a:gd name="connsiteY3" fmla="*/ 301802 h 301802"/>
            </a:gdLst>
            <a:ahLst/>
            <a:cxnLst>
              <a:cxn ang="0">
                <a:pos x="connsiteX0" y="connsiteY0"/>
              </a:cxn>
              <a:cxn ang="0">
                <a:pos x="connsiteX1" y="connsiteY1"/>
              </a:cxn>
              <a:cxn ang="0">
                <a:pos x="connsiteX2" y="connsiteY2"/>
              </a:cxn>
              <a:cxn ang="0">
                <a:pos x="connsiteX3" y="connsiteY3"/>
              </a:cxn>
            </a:cxnLst>
            <a:rect l="l" t="t" r="r" b="b"/>
            <a:pathLst>
              <a:path w="7666862" h="301802">
                <a:moveTo>
                  <a:pt x="0" y="0"/>
                </a:moveTo>
                <a:lnTo>
                  <a:pt x="7666863" y="0"/>
                </a:lnTo>
                <a:lnTo>
                  <a:pt x="7666863" y="301802"/>
                </a:lnTo>
                <a:lnTo>
                  <a:pt x="0" y="301802"/>
                </a:lnTo>
                <a:close/>
              </a:path>
            </a:pathLst>
          </a:custGeom>
          <a:solidFill>
            <a:srgbClr val="02426D"/>
          </a:solidFill>
          <a:ln w="2968" cap="flat">
            <a:noFill/>
            <a:prstDash val="solid"/>
            <a:miter/>
          </a:ln>
        </p:spPr>
        <p:txBody>
          <a:bodyPr rtlCol="0" anchor="ctr"/>
          <a:lstStyle/>
          <a:p>
            <a:endParaRPr lang="en-US"/>
          </a:p>
        </p:txBody>
      </p:sp>
      <p:sp>
        <p:nvSpPr>
          <p:cNvPr id="14" name="Text Placeholder 13">
            <a:extLst>
              <a:ext uri="{FF2B5EF4-FFF2-40B4-BE49-F238E27FC236}">
                <a16:creationId xmlns:a16="http://schemas.microsoft.com/office/drawing/2014/main" id="{8E7599AB-489A-4DC2-9043-29BB2336B2FC}"/>
              </a:ext>
            </a:extLst>
          </p:cNvPr>
          <p:cNvSpPr>
            <a:spLocks noGrp="1"/>
          </p:cNvSpPr>
          <p:nvPr>
            <p:ph type="body" sz="quarter" idx="23" hasCustomPrompt="1"/>
          </p:nvPr>
        </p:nvSpPr>
        <p:spPr>
          <a:xfrm>
            <a:off x="723392" y="2448476"/>
            <a:ext cx="5640259" cy="2355211"/>
          </a:xfrm>
        </p:spPr>
        <p:txBody>
          <a:bodyPr/>
          <a:lstStyle>
            <a:lvl1pPr>
              <a:defRPr/>
            </a:lvl1pPr>
          </a:lstStyle>
          <a:p>
            <a:pPr lvl="0"/>
            <a:r>
              <a:rPr lang="en-US"/>
              <a:t>Subtitle </a:t>
            </a:r>
          </a:p>
          <a:p>
            <a:pPr lvl="1"/>
            <a:r>
              <a:rPr lang="en-US"/>
              <a:t>Second level</a:t>
            </a:r>
          </a:p>
        </p:txBody>
      </p:sp>
      <p:sp>
        <p:nvSpPr>
          <p:cNvPr id="3" name="Title 2">
            <a:extLst>
              <a:ext uri="{FF2B5EF4-FFF2-40B4-BE49-F238E27FC236}">
                <a16:creationId xmlns:a16="http://schemas.microsoft.com/office/drawing/2014/main" id="{9B18061D-9185-465E-9A17-0C00EEC69CC9}"/>
              </a:ext>
            </a:extLst>
          </p:cNvPr>
          <p:cNvSpPr>
            <a:spLocks noGrp="1"/>
          </p:cNvSpPr>
          <p:nvPr>
            <p:ph type="title" hasCustomPrompt="1"/>
          </p:nvPr>
        </p:nvSpPr>
        <p:spPr>
          <a:xfrm>
            <a:off x="723393" y="995797"/>
            <a:ext cx="5640259" cy="1325563"/>
          </a:xfrm>
        </p:spPr>
        <p:txBody>
          <a:bodyPr/>
          <a:lstStyle>
            <a:lvl1pPr>
              <a:defRPr/>
            </a:lvl1pPr>
          </a:lstStyle>
          <a:p>
            <a:r>
              <a:rPr lang="en-US"/>
              <a:t>Section Title </a:t>
            </a:r>
          </a:p>
        </p:txBody>
      </p:sp>
      <p:sp>
        <p:nvSpPr>
          <p:cNvPr id="9" name="Picture Placeholder 15">
            <a:extLst>
              <a:ext uri="{FF2B5EF4-FFF2-40B4-BE49-F238E27FC236}">
                <a16:creationId xmlns:a16="http://schemas.microsoft.com/office/drawing/2014/main" id="{9631720D-8CCF-8B71-2C4C-93F4C4935B67}"/>
              </a:ext>
            </a:extLst>
          </p:cNvPr>
          <p:cNvSpPr>
            <a:spLocks noGrp="1"/>
          </p:cNvSpPr>
          <p:nvPr>
            <p:ph type="pic" sz="quarter" idx="25"/>
          </p:nvPr>
        </p:nvSpPr>
        <p:spPr>
          <a:xfrm>
            <a:off x="6462583" y="912630"/>
            <a:ext cx="5428331" cy="5292249"/>
          </a:xfrm>
          <a:prstGeom prst="rect">
            <a:avLst/>
          </a:prstGeom>
        </p:spPr>
        <p:txBody>
          <a:bodyPr/>
          <a:lstStyle>
            <a:lvl1pPr algn="ctr">
              <a:defRPr>
                <a:solidFill>
                  <a:schemeClr val="accent3"/>
                </a:solidFill>
              </a:defRPr>
            </a:lvl1pPr>
          </a:lstStyle>
          <a:p>
            <a:endParaRPr lang="en-US"/>
          </a:p>
          <a:p>
            <a:endParaRPr lang="en-US"/>
          </a:p>
          <a:p>
            <a:endParaRPr lang="en-US"/>
          </a:p>
          <a:p>
            <a:r>
              <a:rPr lang="en-US"/>
              <a:t>Insert Photo Here</a:t>
            </a:r>
          </a:p>
        </p:txBody>
      </p:sp>
      <p:sp>
        <p:nvSpPr>
          <p:cNvPr id="2" name="Text Placeholder 10">
            <a:extLst>
              <a:ext uri="{FF2B5EF4-FFF2-40B4-BE49-F238E27FC236}">
                <a16:creationId xmlns:a16="http://schemas.microsoft.com/office/drawing/2014/main" id="{E9D06F5D-733D-758F-D505-EA3B6012E355}"/>
              </a:ext>
            </a:extLst>
          </p:cNvPr>
          <p:cNvSpPr>
            <a:spLocks noGrp="1"/>
          </p:cNvSpPr>
          <p:nvPr>
            <p:ph type="body" sz="quarter" idx="18" hasCustomPrompt="1"/>
          </p:nvPr>
        </p:nvSpPr>
        <p:spPr>
          <a:xfrm>
            <a:off x="2154698" y="6305312"/>
            <a:ext cx="4114800" cy="365125"/>
          </a:xfrm>
        </p:spPr>
        <p:txBody>
          <a:bodyPr/>
          <a:lstStyle>
            <a:lvl5pPr>
              <a:defRPr/>
            </a:lvl5pPr>
            <a:lvl6pPr>
              <a:defRPr/>
            </a:lvl6pPr>
          </a:lstStyle>
          <a:p>
            <a:pPr lvl="5"/>
            <a:r>
              <a:rPr lang="en-US"/>
              <a:t>Field Station Name </a:t>
            </a:r>
          </a:p>
        </p:txBody>
      </p:sp>
    </p:spTree>
    <p:extLst>
      <p:ext uri="{BB962C8B-B14F-4D97-AF65-F5344CB8AC3E}">
        <p14:creationId xmlns:p14="http://schemas.microsoft.com/office/powerpoint/2010/main" val="110323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plainer Slide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0551BE-43C9-45A1-A55F-6465C1C35EC7}"/>
              </a:ext>
            </a:extLst>
          </p:cNvPr>
          <p:cNvSpPr>
            <a:spLocks noGrp="1"/>
          </p:cNvSpPr>
          <p:nvPr>
            <p:ph type="pic" sz="quarter" idx="23"/>
          </p:nvPr>
        </p:nvSpPr>
        <p:spPr>
          <a:xfrm>
            <a:off x="7915275" y="0"/>
            <a:ext cx="4276725" cy="6858000"/>
          </a:xfrm>
        </p:spPr>
        <p:txBody>
          <a:bodyPr/>
          <a:lstStyle>
            <a:lvl1pPr>
              <a:defRPr>
                <a:solidFill>
                  <a:schemeClr val="accent1"/>
                </a:solidFill>
              </a:defRPr>
            </a:lvl1pPr>
          </a:lstStyle>
          <a:p>
            <a:r>
              <a:rPr lang="en-US"/>
              <a:t>Click icon to add picture</a:t>
            </a:r>
          </a:p>
        </p:txBody>
      </p:sp>
      <p:sp>
        <p:nvSpPr>
          <p:cNvPr id="17" name="Rectangle 16">
            <a:extLst>
              <a:ext uri="{FF2B5EF4-FFF2-40B4-BE49-F238E27FC236}">
                <a16:creationId xmlns:a16="http://schemas.microsoft.com/office/drawing/2014/main" id="{D37841AB-83F7-4055-9922-2F9447520B96}"/>
              </a:ext>
            </a:extLst>
          </p:cNvPr>
          <p:cNvSpPr/>
          <p:nvPr/>
        </p:nvSpPr>
        <p:spPr>
          <a:xfrm>
            <a:off x="0" y="-1"/>
            <a:ext cx="7915274" cy="6858001"/>
          </a:xfrm>
          <a:prstGeom prst="rect">
            <a:avLst/>
          </a:prstGeom>
          <a:solidFill>
            <a:srgbClr val="0242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1EEB8AD-203F-43FB-B11D-61BEBA38400C}"/>
              </a:ext>
            </a:extLst>
          </p:cNvPr>
          <p:cNvSpPr>
            <a:spLocks noGrp="1"/>
          </p:cNvSpPr>
          <p:nvPr>
            <p:ph type="dt" sz="half" idx="21"/>
          </p:nvPr>
        </p:nvSpPr>
        <p:spPr>
          <a:xfrm>
            <a:off x="9377088" y="6445250"/>
            <a:ext cx="2743200" cy="365125"/>
          </a:xfrm>
          <a:prstGeom prst="rect">
            <a:avLst/>
          </a:prstGeom>
        </p:spPr>
        <p:txBody>
          <a:bodyPr/>
          <a:lstStyle/>
          <a:p>
            <a:fld id="{47755C4E-0DF0-4EE0-9D28-DDB361141DBF}" type="datetimeFigureOut">
              <a:rPr lang="en-US" smtClean="0"/>
              <a:pPr/>
              <a:t>4/19/2023</a:t>
            </a:fld>
            <a:endParaRPr lang="en-US"/>
          </a:p>
        </p:txBody>
      </p:sp>
      <p:sp>
        <p:nvSpPr>
          <p:cNvPr id="9" name="Title 8">
            <a:extLst>
              <a:ext uri="{FF2B5EF4-FFF2-40B4-BE49-F238E27FC236}">
                <a16:creationId xmlns:a16="http://schemas.microsoft.com/office/drawing/2014/main" id="{E1F27824-6D35-4117-BEAE-90BE12231B4E}"/>
              </a:ext>
            </a:extLst>
          </p:cNvPr>
          <p:cNvSpPr>
            <a:spLocks noGrp="1"/>
          </p:cNvSpPr>
          <p:nvPr>
            <p:ph type="title" hasCustomPrompt="1"/>
          </p:nvPr>
        </p:nvSpPr>
        <p:spPr>
          <a:xfrm>
            <a:off x="691896" y="781590"/>
            <a:ext cx="5910263" cy="1325563"/>
          </a:xfrm>
        </p:spPr>
        <p:txBody>
          <a:bodyPr/>
          <a:lstStyle>
            <a:lvl1pPr>
              <a:defRPr/>
            </a:lvl1pPr>
          </a:lstStyle>
          <a:p>
            <a:r>
              <a:rPr lang="en-US"/>
              <a:t>Explainer Title </a:t>
            </a:r>
          </a:p>
        </p:txBody>
      </p:sp>
      <p:sp>
        <p:nvSpPr>
          <p:cNvPr id="3" name="Text Placeholder 2">
            <a:extLst>
              <a:ext uri="{FF2B5EF4-FFF2-40B4-BE49-F238E27FC236}">
                <a16:creationId xmlns:a16="http://schemas.microsoft.com/office/drawing/2014/main" id="{497B8283-071D-459B-AFAF-F990C82D02C7}"/>
              </a:ext>
            </a:extLst>
          </p:cNvPr>
          <p:cNvSpPr>
            <a:spLocks noGrp="1"/>
          </p:cNvSpPr>
          <p:nvPr>
            <p:ph type="body" sz="quarter" idx="22" hasCustomPrompt="1"/>
          </p:nvPr>
        </p:nvSpPr>
        <p:spPr>
          <a:xfrm>
            <a:off x="758571" y="2312861"/>
            <a:ext cx="5843588" cy="3676650"/>
          </a:xfrm>
        </p:spPr>
        <p:txBody>
          <a:bodyPr/>
          <a:lstStyle>
            <a:lvl1pPr>
              <a:defRPr/>
            </a:lvl1pPr>
            <a:lvl5pPr>
              <a:defRPr/>
            </a:lvl5pPr>
          </a:lstStyle>
          <a:p>
            <a:pPr lvl="0"/>
            <a:r>
              <a:rPr lang="en-US"/>
              <a:t>Subtitle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4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xplainer on Blue-no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04B1-EDF5-492F-9A2D-078D0A3FE512}"/>
              </a:ext>
            </a:extLst>
          </p:cNvPr>
          <p:cNvSpPr>
            <a:spLocks noGrp="1"/>
          </p:cNvSpPr>
          <p:nvPr>
            <p:ph type="title" hasCustomPrompt="1"/>
          </p:nvPr>
        </p:nvSpPr>
        <p:spPr/>
        <p:txBody>
          <a:bodyPr>
            <a:normAutofit/>
          </a:bodyPr>
          <a:lstStyle>
            <a:lvl1pPr>
              <a:defRPr sz="4800"/>
            </a:lvl1pPr>
          </a:lstStyle>
          <a:p>
            <a:r>
              <a:rPr lang="en-US"/>
              <a:t>Slide Title</a:t>
            </a:r>
          </a:p>
        </p:txBody>
      </p:sp>
      <p:sp>
        <p:nvSpPr>
          <p:cNvPr id="3" name="Date Placeholder 2">
            <a:extLst>
              <a:ext uri="{FF2B5EF4-FFF2-40B4-BE49-F238E27FC236}">
                <a16:creationId xmlns:a16="http://schemas.microsoft.com/office/drawing/2014/main" id="{F26D85CA-1FEA-4247-8216-A262CD16EA2D}"/>
              </a:ext>
            </a:extLst>
          </p:cNvPr>
          <p:cNvSpPr>
            <a:spLocks noGrp="1"/>
          </p:cNvSpPr>
          <p:nvPr>
            <p:ph type="dt" sz="half" idx="10"/>
          </p:nvPr>
        </p:nvSpPr>
        <p:spPr>
          <a:xfrm>
            <a:off x="9377088" y="6445250"/>
            <a:ext cx="2743200" cy="365125"/>
          </a:xfrm>
          <a:prstGeom prst="rect">
            <a:avLst/>
          </a:prstGeom>
        </p:spPr>
        <p:txBody>
          <a:bodyPr/>
          <a:lstStyle/>
          <a:p>
            <a:fld id="{5FBCD9C2-9579-4AA0-A626-AE6730DB8AA9}" type="datetimeFigureOut">
              <a:rPr lang="en-US" smtClean="0"/>
              <a:t>4/19/2023</a:t>
            </a:fld>
            <a:endParaRPr lang="en-US"/>
          </a:p>
        </p:txBody>
      </p:sp>
      <p:sp>
        <p:nvSpPr>
          <p:cNvPr id="7" name="Text Placeholder 6">
            <a:extLst>
              <a:ext uri="{FF2B5EF4-FFF2-40B4-BE49-F238E27FC236}">
                <a16:creationId xmlns:a16="http://schemas.microsoft.com/office/drawing/2014/main" id="{EFC2E7BA-C5DE-4BEA-1F55-862B0846C6BA}"/>
              </a:ext>
            </a:extLst>
          </p:cNvPr>
          <p:cNvSpPr>
            <a:spLocks noGrp="1"/>
          </p:cNvSpPr>
          <p:nvPr>
            <p:ph type="body" sz="quarter" idx="13"/>
          </p:nvPr>
        </p:nvSpPr>
        <p:spPr>
          <a:xfrm>
            <a:off x="914400" y="2022475"/>
            <a:ext cx="10072688"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73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lainer on Blue-with Media">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7F95-3E55-46D2-B88A-BA7AE266BD00}"/>
              </a:ext>
            </a:extLst>
          </p:cNvPr>
          <p:cNvSpPr>
            <a:spLocks noGrp="1"/>
          </p:cNvSpPr>
          <p:nvPr>
            <p:ph type="title" hasCustomPrompt="1"/>
          </p:nvPr>
        </p:nvSpPr>
        <p:spPr>
          <a:xfrm>
            <a:off x="744538" y="588963"/>
            <a:ext cx="3932237" cy="1600200"/>
          </a:xfrm>
        </p:spPr>
        <p:txBody>
          <a:bodyPr anchor="b">
            <a:normAutofit/>
          </a:bodyPr>
          <a:lstStyle>
            <a:lvl1pPr>
              <a:defRPr sz="4400"/>
            </a:lvl1pPr>
          </a:lstStyle>
          <a:p>
            <a:r>
              <a:rPr lang="en-US"/>
              <a:t>Slide Title</a:t>
            </a:r>
          </a:p>
        </p:txBody>
      </p:sp>
      <p:sp>
        <p:nvSpPr>
          <p:cNvPr id="5" name="Date Placeholder 4">
            <a:extLst>
              <a:ext uri="{FF2B5EF4-FFF2-40B4-BE49-F238E27FC236}">
                <a16:creationId xmlns:a16="http://schemas.microsoft.com/office/drawing/2014/main" id="{3A51DC83-62DF-42BF-B9F8-7E5CE2AA24CC}"/>
              </a:ext>
            </a:extLst>
          </p:cNvPr>
          <p:cNvSpPr>
            <a:spLocks noGrp="1"/>
          </p:cNvSpPr>
          <p:nvPr>
            <p:ph type="dt" sz="half" idx="10"/>
          </p:nvPr>
        </p:nvSpPr>
        <p:spPr>
          <a:xfrm>
            <a:off x="9377088" y="6445250"/>
            <a:ext cx="2743200" cy="365125"/>
          </a:xfrm>
          <a:prstGeom prst="rect">
            <a:avLst/>
          </a:prstGeom>
        </p:spPr>
        <p:txBody>
          <a:bodyPr/>
          <a:lstStyle/>
          <a:p>
            <a:fld id="{5FBCD9C2-9579-4AA0-A626-AE6730DB8AA9}" type="datetimeFigureOut">
              <a:rPr lang="en-US" smtClean="0"/>
              <a:t>4/19/2023</a:t>
            </a:fld>
            <a:endParaRPr lang="en-US"/>
          </a:p>
        </p:txBody>
      </p:sp>
      <p:sp>
        <p:nvSpPr>
          <p:cNvPr id="6" name="Footer Placeholder 5">
            <a:extLst>
              <a:ext uri="{FF2B5EF4-FFF2-40B4-BE49-F238E27FC236}">
                <a16:creationId xmlns:a16="http://schemas.microsoft.com/office/drawing/2014/main" id="{41C31523-EBFE-449D-B752-F096EF83F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Content Placeholder 2">
            <a:extLst>
              <a:ext uri="{FF2B5EF4-FFF2-40B4-BE49-F238E27FC236}">
                <a16:creationId xmlns:a16="http://schemas.microsoft.com/office/drawing/2014/main" id="{FE157255-E508-35F8-6D60-3135325A23D4}"/>
              </a:ext>
            </a:extLst>
          </p:cNvPr>
          <p:cNvSpPr>
            <a:spLocks noGrp="1"/>
          </p:cNvSpPr>
          <p:nvPr>
            <p:ph idx="13" hasCustomPrompt="1"/>
          </p:nvPr>
        </p:nvSpPr>
        <p:spPr>
          <a:xfrm>
            <a:off x="5335588" y="11398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2B087D9-BE2F-1697-445D-9E9C145C2DC4}"/>
              </a:ext>
            </a:extLst>
          </p:cNvPr>
          <p:cNvSpPr>
            <a:spLocks noGrp="1"/>
          </p:cNvSpPr>
          <p:nvPr>
            <p:ph type="body" sz="quarter" idx="14"/>
          </p:nvPr>
        </p:nvSpPr>
        <p:spPr>
          <a:xfrm>
            <a:off x="744538" y="2360613"/>
            <a:ext cx="4114800" cy="3338512"/>
          </a:xfrm>
        </p:spPr>
        <p:txBody>
          <a:bodyPr>
            <a:normAutofit/>
          </a:bodyPr>
          <a:lstStyle>
            <a:lvl1pPr>
              <a:defRPr sz="3200"/>
            </a:lvl1pPr>
          </a:lstStyle>
          <a:p>
            <a:pPr lvl="0"/>
            <a:r>
              <a:rPr lang="en-US"/>
              <a:t>Click to edit Master text styles</a:t>
            </a:r>
          </a:p>
        </p:txBody>
      </p:sp>
    </p:spTree>
    <p:extLst>
      <p:ext uri="{BB962C8B-B14F-4D97-AF65-F5344CB8AC3E}">
        <p14:creationId xmlns:p14="http://schemas.microsoft.com/office/powerpoint/2010/main" val="386169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on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A406A-1828-4497-807D-2B3D0ADD4FFD}"/>
              </a:ext>
            </a:extLst>
          </p:cNvPr>
          <p:cNvSpPr>
            <a:spLocks noGrp="1"/>
          </p:cNvSpPr>
          <p:nvPr>
            <p:ph type="title" hasCustomPrompt="1"/>
          </p:nvPr>
        </p:nvSpPr>
        <p:spPr>
          <a:xfrm>
            <a:off x="839788" y="365125"/>
            <a:ext cx="10515600" cy="1325563"/>
          </a:xfrm>
        </p:spPr>
        <p:txBody>
          <a:bodyPr/>
          <a:lstStyle>
            <a:lvl1pPr>
              <a:defRPr/>
            </a:lvl1pPr>
          </a:lstStyle>
          <a:p>
            <a:r>
              <a:rPr lang="en-US"/>
              <a:t>Slide Title</a:t>
            </a:r>
          </a:p>
        </p:txBody>
      </p:sp>
      <p:sp>
        <p:nvSpPr>
          <p:cNvPr id="4" name="Content Placeholder 3">
            <a:extLst>
              <a:ext uri="{FF2B5EF4-FFF2-40B4-BE49-F238E27FC236}">
                <a16:creationId xmlns:a16="http://schemas.microsoft.com/office/drawing/2014/main" id="{5B9452E9-9243-4C90-9BD7-BB2D34A63C1B}"/>
              </a:ext>
            </a:extLst>
          </p:cNvPr>
          <p:cNvSpPr>
            <a:spLocks noGrp="1"/>
          </p:cNvSpPr>
          <p:nvPr>
            <p:ph sz="half" idx="2" hasCustomPrompt="1"/>
          </p:nvPr>
        </p:nvSpPr>
        <p:spPr>
          <a:xfrm>
            <a:off x="6324601" y="2123597"/>
            <a:ext cx="5157787" cy="531628"/>
          </a:xfrm>
        </p:spPr>
        <p:txBody>
          <a:bodyPr/>
          <a:lstStyle>
            <a:lvl1pPr>
              <a:defRPr/>
            </a:lvl1pPr>
          </a:lstStyle>
          <a:p>
            <a:pPr lvl="0"/>
            <a:r>
              <a:rPr lang="en-US"/>
              <a:t>Comparison 2</a:t>
            </a:r>
          </a:p>
        </p:txBody>
      </p:sp>
      <p:sp>
        <p:nvSpPr>
          <p:cNvPr id="6" name="Content Placeholder 5">
            <a:extLst>
              <a:ext uri="{FF2B5EF4-FFF2-40B4-BE49-F238E27FC236}">
                <a16:creationId xmlns:a16="http://schemas.microsoft.com/office/drawing/2014/main" id="{0966D97A-6C85-45ED-99BF-77F7FFDC3BCF}"/>
              </a:ext>
            </a:extLst>
          </p:cNvPr>
          <p:cNvSpPr>
            <a:spLocks noGrp="1"/>
          </p:cNvSpPr>
          <p:nvPr>
            <p:ph sz="quarter" idx="4" hasCustomPrompt="1"/>
          </p:nvPr>
        </p:nvSpPr>
        <p:spPr>
          <a:xfrm>
            <a:off x="6324601" y="2760662"/>
            <a:ext cx="5183188" cy="3684588"/>
          </a:xfrm>
        </p:spPr>
        <p:txBody>
          <a:bodyPr/>
          <a:lstStyle/>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DB50686-245A-40C2-A33B-A11490450F89}"/>
              </a:ext>
            </a:extLst>
          </p:cNvPr>
          <p:cNvSpPr>
            <a:spLocks noGrp="1"/>
          </p:cNvSpPr>
          <p:nvPr>
            <p:ph type="sldNum" sz="quarter" idx="12"/>
          </p:nvPr>
        </p:nvSpPr>
        <p:spPr>
          <a:xfrm>
            <a:off x="9360408" y="312801"/>
            <a:ext cx="2743200" cy="365125"/>
          </a:xfrm>
          <a:prstGeom prst="rect">
            <a:avLst/>
          </a:prstGeom>
        </p:spPr>
        <p:txBody>
          <a:bodyPr/>
          <a:lstStyle/>
          <a:p>
            <a:fld id="{C554B5A0-1744-4994-A502-321894878BB0}" type="slidenum">
              <a:rPr lang="en-US" smtClean="0"/>
              <a:t>‹#›</a:t>
            </a:fld>
            <a:endParaRPr lang="en-US"/>
          </a:p>
        </p:txBody>
      </p:sp>
      <p:sp>
        <p:nvSpPr>
          <p:cNvPr id="10" name="Content Placeholder 3">
            <a:extLst>
              <a:ext uri="{FF2B5EF4-FFF2-40B4-BE49-F238E27FC236}">
                <a16:creationId xmlns:a16="http://schemas.microsoft.com/office/drawing/2014/main" id="{F7E34BBE-8F25-2D27-16C1-609324767625}"/>
              </a:ext>
            </a:extLst>
          </p:cNvPr>
          <p:cNvSpPr>
            <a:spLocks noGrp="1"/>
          </p:cNvSpPr>
          <p:nvPr>
            <p:ph sz="half" idx="13" hasCustomPrompt="1"/>
          </p:nvPr>
        </p:nvSpPr>
        <p:spPr>
          <a:xfrm>
            <a:off x="969962" y="2760662"/>
            <a:ext cx="5157787" cy="3684588"/>
          </a:xfrm>
        </p:spPr>
        <p:txBody>
          <a:bodyPr/>
          <a:lstStyle/>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FC0AE9B-205A-EE8A-E3E0-5CE7EB09787C}"/>
              </a:ext>
            </a:extLst>
          </p:cNvPr>
          <p:cNvSpPr>
            <a:spLocks noGrp="1"/>
          </p:cNvSpPr>
          <p:nvPr>
            <p:ph sz="half" idx="14" hasCustomPrompt="1"/>
          </p:nvPr>
        </p:nvSpPr>
        <p:spPr>
          <a:xfrm>
            <a:off x="969961" y="2145691"/>
            <a:ext cx="5157787" cy="531628"/>
          </a:xfrm>
        </p:spPr>
        <p:txBody>
          <a:bodyPr/>
          <a:lstStyle>
            <a:lvl1pPr>
              <a:defRPr/>
            </a:lvl1pPr>
          </a:lstStyle>
          <a:p>
            <a:pPr lvl="0"/>
            <a:r>
              <a:rPr lang="en-US"/>
              <a:t>Comparison 1</a:t>
            </a:r>
          </a:p>
        </p:txBody>
      </p:sp>
    </p:spTree>
    <p:extLst>
      <p:ext uri="{BB962C8B-B14F-4D97-AF65-F5344CB8AC3E}">
        <p14:creationId xmlns:p14="http://schemas.microsoft.com/office/powerpoint/2010/main" val="334497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Blue">
    <p:bg>
      <p:bgPr>
        <a:solidFill>
          <a:srgbClr val="02426D"/>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E8D4D6-4335-4701-AA13-7D869B85F3F9}"/>
              </a:ext>
            </a:extLst>
          </p:cNvPr>
          <p:cNvSpPr>
            <a:spLocks noGrp="1"/>
          </p:cNvSpPr>
          <p:nvPr>
            <p:ph type="dt" sz="half" idx="10"/>
          </p:nvPr>
        </p:nvSpPr>
        <p:spPr>
          <a:xfrm>
            <a:off x="9377088" y="6445250"/>
            <a:ext cx="2743200" cy="365125"/>
          </a:xfrm>
          <a:prstGeom prst="rect">
            <a:avLst/>
          </a:prstGeom>
        </p:spPr>
        <p:txBody>
          <a:bodyPr/>
          <a:lstStyle/>
          <a:p>
            <a:fld id="{5FBCD9C2-9579-4AA0-A626-AE6730DB8AA9}" type="datetimeFigureOut">
              <a:rPr lang="en-US" smtClean="0"/>
              <a:t>4/19/2023</a:t>
            </a:fld>
            <a:endParaRPr lang="en-US"/>
          </a:p>
        </p:txBody>
      </p:sp>
    </p:spTree>
    <p:extLst>
      <p:ext uri="{BB962C8B-B14F-4D97-AF65-F5344CB8AC3E}">
        <p14:creationId xmlns:p14="http://schemas.microsoft.com/office/powerpoint/2010/main" val="414932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Title Slide (1)">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A76D5-9DC2-14CD-CD12-11A645016ABD}"/>
              </a:ext>
            </a:extLst>
          </p:cNvPr>
          <p:cNvSpPr/>
          <p:nvPr userDrawn="1"/>
        </p:nvSpPr>
        <p:spPr>
          <a:xfrm>
            <a:off x="0" y="5968477"/>
            <a:ext cx="12192000" cy="953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FED1F-75C3-44B7-AC7A-85589595CDFB}"/>
              </a:ext>
            </a:extLst>
          </p:cNvPr>
          <p:cNvSpPr>
            <a:spLocks noGrp="1"/>
          </p:cNvSpPr>
          <p:nvPr>
            <p:ph type="title" hasCustomPrompt="1"/>
          </p:nvPr>
        </p:nvSpPr>
        <p:spPr>
          <a:xfrm>
            <a:off x="831850" y="1709738"/>
            <a:ext cx="10515600" cy="2852737"/>
          </a:xfrm>
        </p:spPr>
        <p:txBody>
          <a:bodyPr anchor="b"/>
          <a:lstStyle>
            <a:lvl1pPr>
              <a:defRPr sz="6000"/>
            </a:lvl1pPr>
          </a:lstStyle>
          <a:p>
            <a:r>
              <a:rPr lang="en-US"/>
              <a:t>Slide Title </a:t>
            </a:r>
          </a:p>
        </p:txBody>
      </p:sp>
      <p:sp>
        <p:nvSpPr>
          <p:cNvPr id="3" name="Text Placeholder 2">
            <a:extLst>
              <a:ext uri="{FF2B5EF4-FFF2-40B4-BE49-F238E27FC236}">
                <a16:creationId xmlns:a16="http://schemas.microsoft.com/office/drawing/2014/main" id="{BA9E72D7-FA7F-484E-9F92-8BDD40AAFD44}"/>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5DCD3-5B46-4764-ADBD-EB28FA7DB4AD}"/>
              </a:ext>
            </a:extLst>
          </p:cNvPr>
          <p:cNvSpPr>
            <a:spLocks noGrp="1"/>
          </p:cNvSpPr>
          <p:nvPr>
            <p:ph type="dt" sz="half" idx="10"/>
          </p:nvPr>
        </p:nvSpPr>
        <p:spPr>
          <a:xfrm>
            <a:off x="9377088" y="6445250"/>
            <a:ext cx="2743200" cy="365125"/>
          </a:xfrm>
          <a:prstGeom prst="rect">
            <a:avLst/>
          </a:prstGeom>
        </p:spPr>
        <p:txBody>
          <a:bodyPr/>
          <a:lstStyle/>
          <a:p>
            <a:fld id="{5FBCD9C2-9579-4AA0-A626-AE6730DB8AA9}" type="datetimeFigureOut">
              <a:rPr lang="en-US" smtClean="0"/>
              <a:t>4/19/2023</a:t>
            </a:fld>
            <a:endParaRPr lang="en-US"/>
          </a:p>
        </p:txBody>
      </p:sp>
      <p:sp>
        <p:nvSpPr>
          <p:cNvPr id="6" name="Slide Number Placeholder 5">
            <a:extLst>
              <a:ext uri="{FF2B5EF4-FFF2-40B4-BE49-F238E27FC236}">
                <a16:creationId xmlns:a16="http://schemas.microsoft.com/office/drawing/2014/main" id="{4F0833AF-2BB2-4AA4-837A-D6114A5C5A7A}"/>
              </a:ext>
            </a:extLst>
          </p:cNvPr>
          <p:cNvSpPr>
            <a:spLocks noGrp="1"/>
          </p:cNvSpPr>
          <p:nvPr>
            <p:ph type="sldNum" sz="quarter" idx="12"/>
          </p:nvPr>
        </p:nvSpPr>
        <p:spPr>
          <a:xfrm>
            <a:off x="9360408" y="312801"/>
            <a:ext cx="2743200" cy="365125"/>
          </a:xfrm>
          <a:prstGeom prst="rect">
            <a:avLst/>
          </a:prstGeom>
        </p:spPr>
        <p:txBody>
          <a:bodyPr/>
          <a:lstStyle/>
          <a:p>
            <a:fld id="{C554B5A0-1744-4994-A502-321894878BB0}" type="slidenum">
              <a:rPr lang="en-US" smtClean="0"/>
              <a:t>‹#›</a:t>
            </a:fld>
            <a:endParaRPr lang="en-US"/>
          </a:p>
        </p:txBody>
      </p:sp>
      <p:pic>
        <p:nvPicPr>
          <p:cNvPr id="9" name="Picture 8" descr="U.S. Fish and Wildlife Service Logo is shaped like a badge with a fish and duck in water with mountains and a sunset in the background.">
            <a:extLst>
              <a:ext uri="{FF2B5EF4-FFF2-40B4-BE49-F238E27FC236}">
                <a16:creationId xmlns:a16="http://schemas.microsoft.com/office/drawing/2014/main" id="{5299C352-C373-AC2D-AE37-B02A89240F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1850" y="701209"/>
            <a:ext cx="760290" cy="872606"/>
          </a:xfrm>
          <a:prstGeom prst="rect">
            <a:avLst/>
          </a:prstGeom>
        </p:spPr>
      </p:pic>
    </p:spTree>
    <p:extLst>
      <p:ext uri="{BB962C8B-B14F-4D97-AF65-F5344CB8AC3E}">
        <p14:creationId xmlns:p14="http://schemas.microsoft.com/office/powerpoint/2010/main" val="3696947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B689D-49FC-41B9-A84B-952672945F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Slide Masters</a:t>
            </a:r>
          </a:p>
        </p:txBody>
      </p:sp>
      <p:sp>
        <p:nvSpPr>
          <p:cNvPr id="3" name="Text Placeholder 2">
            <a:extLst>
              <a:ext uri="{FF2B5EF4-FFF2-40B4-BE49-F238E27FC236}">
                <a16:creationId xmlns:a16="http://schemas.microsoft.com/office/drawing/2014/main" id="{C41A09C4-0097-457A-A617-9DDF259B6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SLIDE HEADING 1</a:t>
            </a:r>
          </a:p>
          <a:p>
            <a:pPr lvl="1"/>
            <a:r>
              <a:rPr lang="en-US"/>
              <a:t>Second level</a:t>
            </a:r>
          </a:p>
          <a:p>
            <a:pPr lvl="2"/>
            <a:r>
              <a:rPr lang="en-US"/>
              <a:t>Third level</a:t>
            </a:r>
          </a:p>
          <a:p>
            <a:pPr lvl="3"/>
            <a:r>
              <a:rPr lang="en-US"/>
              <a:t>Fourth level</a:t>
            </a:r>
          </a:p>
          <a:p>
            <a:pPr lvl="4"/>
            <a:r>
              <a:rPr lang="en-US"/>
              <a:t>Emphasis Text</a:t>
            </a:r>
          </a:p>
          <a:p>
            <a:pPr lvl="5"/>
            <a:r>
              <a:rPr lang="en-US"/>
              <a:t>White Photo Credit</a:t>
            </a:r>
          </a:p>
          <a:p>
            <a:pPr lvl="6"/>
            <a:r>
              <a:rPr lang="en-US"/>
              <a:t>Blue Photo Credit</a:t>
            </a:r>
          </a:p>
          <a:p>
            <a:pPr lvl="2"/>
            <a:r>
              <a:rPr lang="en-US"/>
              <a:t>White Photo Credit </a:t>
            </a:r>
          </a:p>
        </p:txBody>
      </p:sp>
    </p:spTree>
    <p:extLst>
      <p:ext uri="{BB962C8B-B14F-4D97-AF65-F5344CB8AC3E}">
        <p14:creationId xmlns:p14="http://schemas.microsoft.com/office/powerpoint/2010/main" val="629742131"/>
      </p:ext>
    </p:extLst>
  </p:cSld>
  <p:clrMap bg1="lt1" tx1="dk1" bg2="lt2" tx2="dk2" accent1="accent1" accent2="accent2" accent3="accent3" accent4="accent4" accent5="accent5" accent6="accent6" hlink="hlink" folHlink="folHlink"/>
  <p:sldLayoutIdLst>
    <p:sldLayoutId id="2147483999" r:id="rId1"/>
    <p:sldLayoutId id="2147484005" r:id="rId2"/>
    <p:sldLayoutId id="2147484022" r:id="rId3"/>
    <p:sldLayoutId id="2147484003" r:id="rId4"/>
    <p:sldLayoutId id="2147484021" r:id="rId5"/>
    <p:sldLayoutId id="2147484009" r:id="rId6"/>
    <p:sldLayoutId id="2147484006" r:id="rId7"/>
    <p:sldLayoutId id="2147484008" r:id="rId8"/>
  </p:sldLayoutIdLst>
  <p:txStyles>
    <p:titleStyle>
      <a:lvl1pPr algn="l" defTabSz="914400" rtl="0" eaLnBrk="1" latinLnBrk="0" hangingPunct="1">
        <a:lnSpc>
          <a:spcPct val="90000"/>
        </a:lnSpc>
        <a:spcBef>
          <a:spcPct val="0"/>
        </a:spcBef>
        <a:buNone/>
        <a:defRPr sz="4800" b="1" i="0"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accent4"/>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73038" indent="-173038"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Lora Regular Roman" pitchFamily="2" charset="0"/>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6AF26C-8BBE-4C2B-BF25-1932C5962993}"/>
              </a:ext>
            </a:extLst>
          </p:cNvPr>
          <p:cNvSpPr>
            <a:spLocks noGrp="1"/>
          </p:cNvSpPr>
          <p:nvPr>
            <p:ph type="dt" sz="half" idx="2"/>
          </p:nvPr>
        </p:nvSpPr>
        <p:spPr>
          <a:xfrm>
            <a:off x="10848203" y="6492875"/>
            <a:ext cx="1276741" cy="224750"/>
          </a:xfrm>
          <a:prstGeom prst="rect">
            <a:avLst/>
          </a:prstGeom>
        </p:spPr>
        <p:txBody>
          <a:bodyPr vert="horz" lIns="91440" tIns="45720" rIns="91440" bIns="45720" rtlCol="0" anchor="ctr"/>
          <a:lstStyle>
            <a:lvl1pPr algn="l">
              <a:defRPr sz="1200">
                <a:solidFill>
                  <a:schemeClr val="bg1"/>
                </a:solidFill>
              </a:defRPr>
            </a:lvl1pPr>
          </a:lstStyle>
          <a:p>
            <a:fld id="{47755C4E-0DF0-4EE0-9D28-DDB361141DBF}" type="datetimeFigureOut">
              <a:rPr lang="en-US" smtClean="0"/>
              <a:pPr/>
              <a:t>4/19/2023</a:t>
            </a:fld>
            <a:endParaRPr lang="en-US"/>
          </a:p>
        </p:txBody>
      </p:sp>
      <p:sp>
        <p:nvSpPr>
          <p:cNvPr id="9" name="Text Placeholder 2">
            <a:extLst>
              <a:ext uri="{FF2B5EF4-FFF2-40B4-BE49-F238E27FC236}">
                <a16:creationId xmlns:a16="http://schemas.microsoft.com/office/drawing/2014/main" id="{1868F880-3E2C-45CE-9E1B-12F47CA092B1}"/>
              </a:ext>
            </a:extLst>
          </p:cNvPr>
          <p:cNvSpPr txBox="1">
            <a:spLocks/>
          </p:cNvSpPr>
          <p:nvPr/>
        </p:nvSpPr>
        <p:spPr>
          <a:xfrm>
            <a:off x="722971" y="4107908"/>
            <a:ext cx="10515600" cy="22557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Poppins SemiBold" panose="00000700000000000000" pitchFamily="2" charset="0"/>
                <a:ea typeface="+mn-ea"/>
                <a:cs typeface="Poppins SemiBold" panose="000007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800" b="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AE453853-FFF8-4027-9900-0F5F6B5E1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10" name="Text Placeholder 9">
            <a:extLst>
              <a:ext uri="{FF2B5EF4-FFF2-40B4-BE49-F238E27FC236}">
                <a16:creationId xmlns:a16="http://schemas.microsoft.com/office/drawing/2014/main" id="{1F5F81CA-EFF6-4B3B-B792-8470739CF264}"/>
              </a:ext>
            </a:extLst>
          </p:cNvPr>
          <p:cNvSpPr>
            <a:spLocks noGrp="1"/>
          </p:cNvSpPr>
          <p:nvPr>
            <p:ph type="body" idx="1"/>
          </p:nvPr>
        </p:nvSpPr>
        <p:spPr>
          <a:xfrm>
            <a:off x="838200" y="1994964"/>
            <a:ext cx="10515600" cy="4351338"/>
          </a:xfrm>
          <a:prstGeom prst="rect">
            <a:avLst/>
          </a:prstGeom>
        </p:spPr>
        <p:txBody>
          <a:bodyPr vert="horz" lIns="91440" tIns="45720" rIns="91440" bIns="45720" rtlCol="0">
            <a:normAutofit/>
          </a:bodyPr>
          <a:lstStyle/>
          <a:p>
            <a:pPr lvl="0"/>
            <a:r>
              <a:rPr lang="en-US"/>
              <a:t>Heading 1</a:t>
            </a:r>
          </a:p>
          <a:p>
            <a:pPr lvl="1"/>
            <a:r>
              <a:rPr lang="en-US"/>
              <a:t>HEADING 2</a:t>
            </a:r>
          </a:p>
          <a:p>
            <a:pPr lvl="2"/>
            <a:r>
              <a:rPr lang="en-US"/>
              <a:t>Third level</a:t>
            </a:r>
          </a:p>
          <a:p>
            <a:pPr lvl="3"/>
            <a:r>
              <a:rPr lang="en-US"/>
              <a:t>Fourth level</a:t>
            </a:r>
          </a:p>
          <a:p>
            <a:pPr lvl="4"/>
            <a:r>
              <a:rPr lang="en-US"/>
              <a:t>Emphasis Text</a:t>
            </a:r>
          </a:p>
          <a:p>
            <a:pPr lvl="6"/>
            <a:r>
              <a:rPr lang="en-US"/>
              <a:t>Blue Photo Credit</a:t>
            </a:r>
          </a:p>
        </p:txBody>
      </p:sp>
      <p:sp>
        <p:nvSpPr>
          <p:cNvPr id="12" name="Slide Number Placeholder 11">
            <a:extLst>
              <a:ext uri="{FF2B5EF4-FFF2-40B4-BE49-F238E27FC236}">
                <a16:creationId xmlns:a16="http://schemas.microsoft.com/office/drawing/2014/main" id="{5A8CECEB-9B67-4C99-934E-985688BFBD04}"/>
              </a:ext>
            </a:extLst>
          </p:cNvPr>
          <p:cNvSpPr>
            <a:spLocks noGrp="1"/>
          </p:cNvSpPr>
          <p:nvPr>
            <p:ph type="sldNum" sz="quarter" idx="4"/>
          </p:nvPr>
        </p:nvSpPr>
        <p:spPr>
          <a:xfrm>
            <a:off x="9255856" y="138355"/>
            <a:ext cx="2743200" cy="365125"/>
          </a:xfrm>
          <a:prstGeom prst="rect">
            <a:avLst/>
          </a:prstGeom>
        </p:spPr>
        <p:txBody>
          <a:bodyPr vert="horz" lIns="91440" tIns="45720" rIns="91440" bIns="45720" rtlCol="0" anchor="ctr"/>
          <a:lstStyle>
            <a:lvl1pPr algn="r">
              <a:defRPr sz="2000" b="1">
                <a:solidFill>
                  <a:schemeClr val="bg1"/>
                </a:solidFill>
                <a:latin typeface="+mj-lt"/>
              </a:defRPr>
            </a:lvl1pPr>
          </a:lstStyle>
          <a:p>
            <a:fld id="{131C8C3A-9587-42F4-A7F4-20C6CB05C194}" type="slidenum">
              <a:rPr lang="en-US" smtClean="0"/>
              <a:pPr/>
              <a:t>‹#›</a:t>
            </a:fld>
            <a:endParaRPr lang="en-US"/>
          </a:p>
        </p:txBody>
      </p:sp>
      <p:sp>
        <p:nvSpPr>
          <p:cNvPr id="2" name="Text Placeholder 2">
            <a:extLst>
              <a:ext uri="{FF2B5EF4-FFF2-40B4-BE49-F238E27FC236}">
                <a16:creationId xmlns:a16="http://schemas.microsoft.com/office/drawing/2014/main" id="{1B20BDEA-250C-4F44-C77F-DB3247605AB9}"/>
              </a:ext>
            </a:extLst>
          </p:cNvPr>
          <p:cNvSpPr txBox="1">
            <a:spLocks/>
          </p:cNvSpPr>
          <p:nvPr userDrawn="1"/>
        </p:nvSpPr>
        <p:spPr>
          <a:xfrm>
            <a:off x="722971" y="4107908"/>
            <a:ext cx="10515600" cy="22557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Poppins SemiBold" panose="00000700000000000000" pitchFamily="2" charset="0"/>
                <a:ea typeface="+mn-ea"/>
                <a:cs typeface="Poppins SemiBold" panose="000007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800" b="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Freeform: Shape 2">
            <a:extLst>
              <a:ext uri="{FF2B5EF4-FFF2-40B4-BE49-F238E27FC236}">
                <a16:creationId xmlns:a16="http://schemas.microsoft.com/office/drawing/2014/main" id="{07C1B8BF-E859-B7BF-D3B4-94028B3C09E5}"/>
              </a:ext>
            </a:extLst>
          </p:cNvPr>
          <p:cNvSpPr/>
          <p:nvPr userDrawn="1"/>
        </p:nvSpPr>
        <p:spPr>
          <a:xfrm>
            <a:off x="-26434" y="6065908"/>
            <a:ext cx="12233031" cy="822960"/>
          </a:xfrm>
          <a:custGeom>
            <a:avLst/>
            <a:gdLst>
              <a:gd name="connsiteX0" fmla="*/ 0 w 7666862"/>
              <a:gd name="connsiteY0" fmla="*/ 0 h 301802"/>
              <a:gd name="connsiteX1" fmla="*/ 7666863 w 7666862"/>
              <a:gd name="connsiteY1" fmla="*/ 0 h 301802"/>
              <a:gd name="connsiteX2" fmla="*/ 7666863 w 7666862"/>
              <a:gd name="connsiteY2" fmla="*/ 301802 h 301802"/>
              <a:gd name="connsiteX3" fmla="*/ 0 w 7666862"/>
              <a:gd name="connsiteY3" fmla="*/ 301802 h 301802"/>
            </a:gdLst>
            <a:ahLst/>
            <a:cxnLst>
              <a:cxn ang="0">
                <a:pos x="connsiteX0" y="connsiteY0"/>
              </a:cxn>
              <a:cxn ang="0">
                <a:pos x="connsiteX1" y="connsiteY1"/>
              </a:cxn>
              <a:cxn ang="0">
                <a:pos x="connsiteX2" y="connsiteY2"/>
              </a:cxn>
              <a:cxn ang="0">
                <a:pos x="connsiteX3" y="connsiteY3"/>
              </a:cxn>
            </a:cxnLst>
            <a:rect l="l" t="t" r="r" b="b"/>
            <a:pathLst>
              <a:path w="7666862" h="301802">
                <a:moveTo>
                  <a:pt x="0" y="0"/>
                </a:moveTo>
                <a:lnTo>
                  <a:pt x="7666863" y="0"/>
                </a:lnTo>
                <a:lnTo>
                  <a:pt x="7666863" y="301802"/>
                </a:lnTo>
                <a:lnTo>
                  <a:pt x="0" y="301802"/>
                </a:lnTo>
                <a:close/>
              </a:path>
            </a:pathLst>
          </a:custGeom>
          <a:solidFill>
            <a:srgbClr val="02426D"/>
          </a:solidFill>
          <a:ln w="2968" cap="flat">
            <a:noFill/>
            <a:prstDash val="solid"/>
            <a:miter/>
          </a:ln>
        </p:spPr>
        <p:txBody>
          <a:bodyPr rtlCol="0" anchor="ctr"/>
          <a:lstStyle/>
          <a:p>
            <a:endParaRPr lang="en-US"/>
          </a:p>
        </p:txBody>
      </p:sp>
      <p:pic>
        <p:nvPicPr>
          <p:cNvPr id="8" name="Picture 7" descr="U.S. Fish and Wildlife Service Logo is shaped like a badge with a fish and duck in water with mountains and a sunset in the background.">
            <a:extLst>
              <a:ext uri="{FF2B5EF4-FFF2-40B4-BE49-F238E27FC236}">
                <a16:creationId xmlns:a16="http://schemas.microsoft.com/office/drawing/2014/main" id="{006B06D5-3B69-1E24-49C7-0EF0BCEEC34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285212" y="6168947"/>
            <a:ext cx="552988" cy="634680"/>
          </a:xfrm>
          <a:prstGeom prst="rect">
            <a:avLst/>
          </a:prstGeom>
        </p:spPr>
      </p:pic>
    </p:spTree>
    <p:extLst>
      <p:ext uri="{BB962C8B-B14F-4D97-AF65-F5344CB8AC3E}">
        <p14:creationId xmlns:p14="http://schemas.microsoft.com/office/powerpoint/2010/main" val="3168053193"/>
      </p:ext>
    </p:extLst>
  </p:cSld>
  <p:clrMap bg1="lt1" tx1="dk1" bg2="lt2" tx2="dk2" accent1="accent1" accent2="accent2" accent3="accent3" accent4="accent4" accent5="accent5" accent6="accent6" hlink="hlink" folHlink="folHlink"/>
  <p:sldLayoutIdLst>
    <p:sldLayoutId id="2147484052" r:id="rId1"/>
    <p:sldLayoutId id="2147483988" r:id="rId2"/>
    <p:sldLayoutId id="2147483960" r:id="rId3"/>
    <p:sldLayoutId id="2147484050" r:id="rId4"/>
    <p:sldLayoutId id="2147484023" r:id="rId5"/>
    <p:sldLayoutId id="2147483992" r:id="rId6"/>
    <p:sldLayoutId id="2147484025" r:id="rId7"/>
    <p:sldLayoutId id="2147484051" r:id="rId8"/>
  </p:sldLayoutIdLst>
  <p:txStyles>
    <p:titleStyle>
      <a:lvl1pPr algn="l" defTabSz="914400" rtl="0" eaLnBrk="1" latinLnBrk="0" hangingPunct="1">
        <a:lnSpc>
          <a:spcPct val="90000"/>
        </a:lnSpc>
        <a:spcBef>
          <a:spcPct val="0"/>
        </a:spcBef>
        <a:buNone/>
        <a:defRPr sz="5400" b="0" kern="1200">
          <a:solidFill>
            <a:schemeClr val="accent1"/>
          </a:solidFill>
          <a:latin typeface="Poppins ExtraBold" panose="00000900000000000000" pitchFamily="2" charset="0"/>
          <a:ea typeface="+mj-ea"/>
          <a:cs typeface="Poppins ExtraBold" panose="00000900000000000000"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666666"/>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90000"/>
        </a:lnSpc>
        <a:spcBef>
          <a:spcPts val="500"/>
        </a:spcBef>
        <a:buFont typeface="Arial" panose="020B0604020202020204" pitchFamily="34" charset="0"/>
        <a:buNone/>
        <a:defRPr sz="2800" kern="1200">
          <a:solidFill>
            <a:schemeClr val="accent1"/>
          </a:solidFill>
          <a:latin typeface="+mn-lt"/>
          <a:ea typeface="+mn-ea"/>
          <a:cs typeface="+mn-cs"/>
        </a:defRPr>
      </a:lvl3pPr>
      <a:lvl4pPr marL="284163" indent="-284163" algn="l" defTabSz="914400" rtl="0" eaLnBrk="1" latinLnBrk="0" hangingPunct="1">
        <a:lnSpc>
          <a:spcPct val="90000"/>
        </a:lnSpc>
        <a:spcBef>
          <a:spcPts val="500"/>
        </a:spcBef>
        <a:buFont typeface="Wingdings" panose="05000000000000000000" pitchFamily="2" charset="2"/>
        <a:buChar char="§"/>
        <a:defRPr sz="2400" kern="1200">
          <a:solidFill>
            <a:schemeClr val="accent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Lora Regular Roman" pitchFamily="2" charset="0"/>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871_3A61DC4F.xm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870_338B6F9.xm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0995-3B3B-1C2C-4191-D447B1E7F1AD}"/>
              </a:ext>
            </a:extLst>
          </p:cNvPr>
          <p:cNvSpPr>
            <a:spLocks noGrp="1"/>
          </p:cNvSpPr>
          <p:nvPr>
            <p:ph type="ctrTitle"/>
          </p:nvPr>
        </p:nvSpPr>
        <p:spPr/>
        <p:txBody>
          <a:bodyPr>
            <a:normAutofit/>
          </a:bodyPr>
          <a:lstStyle/>
          <a:p>
            <a:r>
              <a:rPr lang="en-US" dirty="0">
                <a:latin typeface="Poppins ExtraBold"/>
                <a:cs typeface="Poppins ExtraBold"/>
              </a:rPr>
              <a:t>The U.S. Fish and Wildlife Service, </a:t>
            </a:r>
            <a:br>
              <a:rPr lang="en-US" dirty="0"/>
            </a:br>
            <a:r>
              <a:rPr lang="en-US" dirty="0">
                <a:latin typeface="Poppins ExtraBold"/>
                <a:cs typeface="Poppins ExtraBold"/>
              </a:rPr>
              <a:t>BIL, IRA &amp; GAOA</a:t>
            </a:r>
          </a:p>
        </p:txBody>
      </p:sp>
      <p:sp>
        <p:nvSpPr>
          <p:cNvPr id="3" name="Subtitle 2">
            <a:extLst>
              <a:ext uri="{FF2B5EF4-FFF2-40B4-BE49-F238E27FC236}">
                <a16:creationId xmlns:a16="http://schemas.microsoft.com/office/drawing/2014/main" id="{A4421110-8B55-9B7D-4158-DD2DE8B14E2D}"/>
              </a:ext>
            </a:extLst>
          </p:cNvPr>
          <p:cNvSpPr>
            <a:spLocks noGrp="1"/>
          </p:cNvSpPr>
          <p:nvPr>
            <p:ph type="subTitle" idx="1"/>
          </p:nvPr>
        </p:nvSpPr>
        <p:spPr/>
        <p:txBody>
          <a:bodyPr/>
          <a:lstStyle/>
          <a:p>
            <a:r>
              <a:rPr lang="en-US"/>
              <a:t>Steve Guertin</a:t>
            </a:r>
          </a:p>
          <a:p>
            <a:r>
              <a:rPr lang="en-US"/>
              <a:t>Deputy Director, USFWS</a:t>
            </a:r>
          </a:p>
        </p:txBody>
      </p:sp>
      <p:pic>
        <p:nvPicPr>
          <p:cNvPr id="1026" name="Picture 2" descr="cover of Bipartisan Infrastructure Law 2022 Annual Report">
            <a:extLst>
              <a:ext uri="{FF2B5EF4-FFF2-40B4-BE49-F238E27FC236}">
                <a16:creationId xmlns:a16="http://schemas.microsoft.com/office/drawing/2014/main" id="{0D123442-9D5C-C37C-D04A-D15B6F866F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9428" y="1914144"/>
            <a:ext cx="3312339" cy="421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11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878EAA-6A1D-B712-BE77-B7371EC52070}"/>
              </a:ext>
            </a:extLst>
          </p:cNvPr>
          <p:cNvSpPr>
            <a:spLocks noGrp="1"/>
          </p:cNvSpPr>
          <p:nvPr>
            <p:ph type="title"/>
          </p:nvPr>
        </p:nvSpPr>
        <p:spPr/>
        <p:txBody>
          <a:bodyPr>
            <a:normAutofit fontScale="90000"/>
          </a:bodyPr>
          <a:lstStyle/>
          <a:p>
            <a:r>
              <a:rPr lang="en-US"/>
              <a:t>Wildfire Mitigation</a:t>
            </a:r>
          </a:p>
        </p:txBody>
      </p:sp>
      <p:sp>
        <p:nvSpPr>
          <p:cNvPr id="7" name="Text Placeholder 6">
            <a:extLst>
              <a:ext uri="{FF2B5EF4-FFF2-40B4-BE49-F238E27FC236}">
                <a16:creationId xmlns:a16="http://schemas.microsoft.com/office/drawing/2014/main" id="{2EB87E12-A147-EB15-139D-B3F1A02A5ACF}"/>
              </a:ext>
            </a:extLst>
          </p:cNvPr>
          <p:cNvSpPr>
            <a:spLocks noGrp="1"/>
          </p:cNvSpPr>
          <p:nvPr>
            <p:ph type="body" sz="quarter" idx="16"/>
          </p:nvPr>
        </p:nvSpPr>
        <p:spPr>
          <a:xfrm>
            <a:off x="585469" y="2745581"/>
            <a:ext cx="6737751" cy="3273425"/>
          </a:xfrm>
        </p:spPr>
        <p:txBody>
          <a:bodyPr>
            <a:normAutofit/>
          </a:bodyPr>
          <a:lstStyle/>
          <a:p>
            <a:pPr>
              <a:lnSpc>
                <a:spcPct val="100000"/>
              </a:lnSpc>
            </a:pPr>
            <a:r>
              <a:rPr lang="en-US"/>
              <a:t>$24 million to support voluntary risk reduction on private lands</a:t>
            </a:r>
          </a:p>
        </p:txBody>
      </p:sp>
      <p:pic>
        <p:nvPicPr>
          <p:cNvPr id="1026" name="Picture 2" descr="Partners for Fish and Wildlife: Fen Wetland Restoration at Jim Stone's Ranch in Ovando, Montana">
            <a:extLst>
              <a:ext uri="{FF2B5EF4-FFF2-40B4-BE49-F238E27FC236}">
                <a16:creationId xmlns:a16="http://schemas.microsoft.com/office/drawing/2014/main" id="{CC3B2E34-9504-059E-42CB-6D53243F7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221"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3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6BB562-4596-2329-B8C6-539502A657E1}"/>
              </a:ext>
            </a:extLst>
          </p:cNvPr>
          <p:cNvSpPr>
            <a:spLocks noGrp="1"/>
          </p:cNvSpPr>
          <p:nvPr>
            <p:ph type="body" sz="quarter" idx="15"/>
          </p:nvPr>
        </p:nvSpPr>
        <p:spPr>
          <a:xfrm>
            <a:off x="6639514" y="2303651"/>
            <a:ext cx="5135391" cy="3526536"/>
          </a:xfrm>
        </p:spPr>
        <p:txBody>
          <a:bodyPr vert="horz" lIns="91440" tIns="45720" rIns="91440" bIns="45720" rtlCol="0" anchor="t">
            <a:normAutofit fontScale="77500" lnSpcReduction="20000"/>
          </a:bodyPr>
          <a:lstStyle/>
          <a:p>
            <a:pPr>
              <a:lnSpc>
                <a:spcPct val="100000"/>
              </a:lnSpc>
            </a:pPr>
            <a:r>
              <a:rPr lang="en-US" sz="3100" dirty="0">
                <a:solidFill>
                  <a:schemeClr val="accent6">
                    <a:lumMod val="10000"/>
                  </a:schemeClr>
                </a:solidFill>
                <a:latin typeface="Poppins SemiBold"/>
                <a:cs typeface="Poppins SemiBold"/>
              </a:rPr>
              <a:t>$250M total for</a:t>
            </a:r>
            <a:r>
              <a:rPr lang="en-US" sz="3100" b="0" i="0" dirty="0">
                <a:solidFill>
                  <a:schemeClr val="accent6">
                    <a:lumMod val="10000"/>
                  </a:schemeClr>
                </a:solidFill>
                <a:effectLst/>
                <a:latin typeface="Poppins SemiBold"/>
                <a:cs typeface="Poppins SemiBold"/>
              </a:rPr>
              <a:t> significant climate and conservation projects</a:t>
            </a:r>
            <a:endParaRPr lang="en-US" sz="3100" dirty="0">
              <a:solidFill>
                <a:schemeClr val="accent6">
                  <a:lumMod val="10000"/>
                </a:schemeClr>
              </a:solidFill>
              <a:latin typeface="Poppins SemiBold"/>
              <a:cs typeface="Poppins SemiBold"/>
            </a:endParaRPr>
          </a:p>
          <a:p>
            <a:pPr marL="571500" indent="-571500">
              <a:lnSpc>
                <a:spcPct val="100000"/>
              </a:lnSpc>
              <a:buFont typeface="Arial" panose="020B0604020202020204" pitchFamily="34" charset="0"/>
              <a:buChar char="•"/>
            </a:pPr>
            <a:r>
              <a:rPr lang="en-US" sz="3100" dirty="0">
                <a:solidFill>
                  <a:schemeClr val="accent6">
                    <a:lumMod val="10000"/>
                  </a:schemeClr>
                </a:solidFill>
                <a:latin typeface="Poppins SemiBold"/>
                <a:cs typeface="Poppins SemiBold"/>
              </a:rPr>
              <a:t>$125M to restore National Wildlife Refuges and State wildlife management areas</a:t>
            </a:r>
          </a:p>
          <a:p>
            <a:pPr marL="571500" indent="-571500">
              <a:lnSpc>
                <a:spcPct val="100000"/>
              </a:lnSpc>
              <a:buFont typeface="Arial" panose="020B0604020202020204" pitchFamily="34" charset="0"/>
              <a:buChar char="•"/>
            </a:pPr>
            <a:r>
              <a:rPr lang="en-US" sz="3100" dirty="0">
                <a:solidFill>
                  <a:schemeClr val="accent6">
                    <a:lumMod val="10000"/>
                  </a:schemeClr>
                </a:solidFill>
                <a:latin typeface="Poppins SemiBold"/>
                <a:cs typeface="Poppins SemiBold"/>
              </a:rPr>
              <a:t>Focus on coastal resilience and climate adaptation via nature based solutions</a:t>
            </a:r>
            <a:endParaRPr lang="en-US" sz="3100" dirty="0">
              <a:solidFill>
                <a:schemeClr val="accent6">
                  <a:lumMod val="10000"/>
                </a:schemeClr>
              </a:solidFill>
            </a:endParaRPr>
          </a:p>
          <a:p>
            <a:pPr marL="571500" indent="-571500" algn="l">
              <a:lnSpc>
                <a:spcPct val="100000"/>
              </a:lnSpc>
              <a:buFont typeface="Arial" panose="020B0604020202020204" pitchFamily="34" charset="0"/>
              <a:buChar char="•"/>
            </a:pPr>
            <a:endParaRPr lang="en-US" dirty="0">
              <a:solidFill>
                <a:srgbClr val="4A4A4A"/>
              </a:solidFill>
            </a:endParaRPr>
          </a:p>
          <a:p>
            <a:pPr marL="571500" indent="-571500" algn="l">
              <a:lnSpc>
                <a:spcPct val="100000"/>
              </a:lnSpc>
              <a:buFont typeface="Arial" panose="020B0604020202020204" pitchFamily="34" charset="0"/>
              <a:buChar char="•"/>
            </a:pPr>
            <a:endParaRPr lang="en-US" b="0" i="0" dirty="0">
              <a:solidFill>
                <a:srgbClr val="4A4A4A"/>
              </a:solidFill>
              <a:effectLst/>
            </a:endParaRPr>
          </a:p>
        </p:txBody>
      </p:sp>
      <p:sp>
        <p:nvSpPr>
          <p:cNvPr id="8" name="Title 1">
            <a:extLst>
              <a:ext uri="{FF2B5EF4-FFF2-40B4-BE49-F238E27FC236}">
                <a16:creationId xmlns:a16="http://schemas.microsoft.com/office/drawing/2014/main" id="{729D687E-00A2-EBF0-7ABD-D891D1D9FFE1}"/>
              </a:ext>
            </a:extLst>
          </p:cNvPr>
          <p:cNvSpPr txBox="1">
            <a:spLocks/>
          </p:cNvSpPr>
          <p:nvPr/>
        </p:nvSpPr>
        <p:spPr>
          <a:xfrm>
            <a:off x="6642849" y="785749"/>
            <a:ext cx="5132056" cy="1325563"/>
          </a:xfrm>
          <a:prstGeom prst="rect">
            <a:avLst/>
          </a:prstGeom>
        </p:spPr>
        <p:txBody>
          <a:bodyPr>
            <a:noAutofit/>
          </a:bodyPr>
          <a:lstStyle>
            <a:lvl1pPr algn="l" defTabSz="914400" rtl="0" eaLnBrk="1" latinLnBrk="0" hangingPunct="1">
              <a:lnSpc>
                <a:spcPct val="90000"/>
              </a:lnSpc>
              <a:spcBef>
                <a:spcPct val="0"/>
              </a:spcBef>
              <a:buNone/>
              <a:defRPr sz="5400" b="0" kern="1200">
                <a:solidFill>
                  <a:schemeClr val="accent1"/>
                </a:solidFill>
                <a:latin typeface="Poppins ExtraBold" panose="00000900000000000000" pitchFamily="2" charset="0"/>
                <a:ea typeface="+mj-ea"/>
                <a:cs typeface="Poppins ExtraBold" panose="00000900000000000000" pitchFamily="2" charset="0"/>
              </a:defRPr>
            </a:lvl1pPr>
          </a:lstStyle>
          <a:p>
            <a:pPr>
              <a:lnSpc>
                <a:spcPct val="110000"/>
              </a:lnSpc>
            </a:pPr>
            <a:r>
              <a:rPr lang="en-US" sz="3800" dirty="0"/>
              <a:t>Inflation Reduction Act</a:t>
            </a:r>
          </a:p>
        </p:txBody>
      </p:sp>
      <p:sp>
        <p:nvSpPr>
          <p:cNvPr id="5" name="TextBox 4">
            <a:extLst>
              <a:ext uri="{FF2B5EF4-FFF2-40B4-BE49-F238E27FC236}">
                <a16:creationId xmlns:a16="http://schemas.microsoft.com/office/drawing/2014/main" id="{5C62E449-64A4-0020-BDCB-7F8FE17F948C}"/>
              </a:ext>
            </a:extLst>
          </p:cNvPr>
          <p:cNvSpPr txBox="1"/>
          <p:nvPr/>
        </p:nvSpPr>
        <p:spPr>
          <a:xfrm>
            <a:off x="169683" y="783308"/>
            <a:ext cx="6570482" cy="5170646"/>
          </a:xfrm>
          <a:prstGeom prst="rect">
            <a:avLst/>
          </a:prstGeom>
          <a:noFill/>
        </p:spPr>
        <p:txBody>
          <a:bodyPr wrap="square">
            <a:spAutoFit/>
          </a:bodyPr>
          <a:lstStyle/>
          <a:p>
            <a:pPr marL="285750" indent="-285750">
              <a:buFont typeface="Arial" panose="020B0604020202020204" pitchFamily="34" charset="0"/>
              <a:buChar char="•"/>
            </a:pPr>
            <a:r>
              <a:rPr lang="en-US" sz="1500" dirty="0"/>
              <a:t>Albemarle-Pamlico Sound restoration, North Carolina ($27.25M)</a:t>
            </a:r>
          </a:p>
          <a:p>
            <a:pPr marL="285750" indent="-285750">
              <a:buFont typeface="Arial" panose="020B0604020202020204" pitchFamily="34" charset="0"/>
              <a:buChar char="•"/>
            </a:pPr>
            <a:r>
              <a:rPr lang="en-US" sz="1500" dirty="0"/>
              <a:t>Landscape conservation approach for a climate resilient Northern Forest, Maine, Massachusetts, Michigan, Minnesota, New Hampshire, New Jersey, New York, Pennsylvania, Vermont, Wisconsin ($25M)</a:t>
            </a:r>
          </a:p>
          <a:p>
            <a:pPr marL="285750" indent="-285750">
              <a:buFont typeface="Arial" panose="020B0604020202020204" pitchFamily="34" charset="0"/>
              <a:buChar char="•"/>
            </a:pPr>
            <a:r>
              <a:rPr lang="en-US" sz="1500" dirty="0"/>
              <a:t>Prairie Pothole Region - landscape conservation and restoration, Iowa, Minnesota, Montana, North Dakota, South Dakota ($23M)</a:t>
            </a:r>
          </a:p>
          <a:p>
            <a:pPr marL="285750" indent="-285750">
              <a:buFont typeface="Arial" panose="020B0604020202020204" pitchFamily="34" charset="0"/>
              <a:buChar char="•"/>
            </a:pPr>
            <a:r>
              <a:rPr lang="en-US" sz="1500" dirty="0"/>
              <a:t>Lower Mississippi River Valley nature-based resiliency, Arkansas, Louisiana, Mississippi, Tennessee ($20M)</a:t>
            </a:r>
          </a:p>
          <a:p>
            <a:pPr marL="285750" indent="-285750">
              <a:buFont typeface="Arial" panose="020B0604020202020204" pitchFamily="34" charset="0"/>
              <a:buChar char="•"/>
            </a:pPr>
            <a:r>
              <a:rPr lang="en-US" sz="1500" dirty="0"/>
              <a:t>Upper Mississippi and Illinois River nature-based resiliency and restoration, Illinois, Iowa, Missouri, Minnesota, Wisconsin ($10M)</a:t>
            </a:r>
          </a:p>
          <a:p>
            <a:pPr marL="285750" indent="-285750">
              <a:buFont typeface="Arial" panose="020B0604020202020204" pitchFamily="34" charset="0"/>
              <a:buChar char="•"/>
            </a:pPr>
            <a:r>
              <a:rPr lang="en-US" sz="1500" dirty="0"/>
              <a:t>Bison management and grasslands habitat improvements across several Service refuges ($7.5M)</a:t>
            </a:r>
          </a:p>
          <a:p>
            <a:pPr marL="285750" indent="-285750">
              <a:buFont typeface="Arial" panose="020B0604020202020204" pitchFamily="34" charset="0"/>
              <a:buChar char="•"/>
            </a:pPr>
            <a:r>
              <a:rPr lang="en-US" sz="1500" dirty="0"/>
              <a:t>Nature-based solutions to support the endangered Yaqui fish species on San Bernardino National Wildlife Refuge, Arizona ($7M)</a:t>
            </a:r>
          </a:p>
          <a:p>
            <a:pPr marL="285750" indent="-285750">
              <a:buFont typeface="Arial" panose="020B0604020202020204" pitchFamily="34" charset="0"/>
              <a:buChar char="•"/>
            </a:pPr>
            <a:r>
              <a:rPr lang="en-US" sz="1500" dirty="0"/>
              <a:t>Acquisition of LiDAR Data over National Wildlife Refuge System lands in partnership with the 3D Elevation Program (3DEP), Nationwide ($1M)</a:t>
            </a:r>
          </a:p>
          <a:p>
            <a:pPr marL="285750" indent="-285750">
              <a:buFont typeface="Arial" panose="020B0604020202020204" pitchFamily="34" charset="0"/>
              <a:buChar char="•"/>
            </a:pPr>
            <a:r>
              <a:rPr lang="en-US" sz="1500" dirty="0"/>
              <a:t>Charles M. Russell NWR and UL Bend NWR Grasslands and Nature-based Resiliency, Montana  (.5 M)</a:t>
            </a:r>
          </a:p>
        </p:txBody>
      </p:sp>
    </p:spTree>
    <p:extLst>
      <p:ext uri="{BB962C8B-B14F-4D97-AF65-F5344CB8AC3E}">
        <p14:creationId xmlns:p14="http://schemas.microsoft.com/office/powerpoint/2010/main" val="352509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0E1B-0D9E-4F0B-CAD5-EF794F0A50A4}"/>
              </a:ext>
            </a:extLst>
          </p:cNvPr>
          <p:cNvSpPr>
            <a:spLocks noGrp="1"/>
          </p:cNvSpPr>
          <p:nvPr>
            <p:ph type="title"/>
          </p:nvPr>
        </p:nvSpPr>
        <p:spPr/>
        <p:txBody>
          <a:bodyPr>
            <a:normAutofit fontScale="90000"/>
          </a:bodyPr>
          <a:lstStyle/>
          <a:p>
            <a:r>
              <a:rPr lang="en-US" dirty="0"/>
              <a:t>Endangered Species Recovery</a:t>
            </a:r>
          </a:p>
        </p:txBody>
      </p:sp>
      <p:sp>
        <p:nvSpPr>
          <p:cNvPr id="4" name="Text Placeholder 3">
            <a:extLst>
              <a:ext uri="{FF2B5EF4-FFF2-40B4-BE49-F238E27FC236}">
                <a16:creationId xmlns:a16="http://schemas.microsoft.com/office/drawing/2014/main" id="{32E3CE70-348F-94CB-F2DD-9A0464B1686F}"/>
              </a:ext>
            </a:extLst>
          </p:cNvPr>
          <p:cNvSpPr>
            <a:spLocks noGrp="1"/>
          </p:cNvSpPr>
          <p:nvPr>
            <p:ph type="body" sz="quarter" idx="16"/>
          </p:nvPr>
        </p:nvSpPr>
        <p:spPr>
          <a:xfrm>
            <a:off x="585469" y="2745581"/>
            <a:ext cx="11394495" cy="3273425"/>
          </a:xfrm>
        </p:spPr>
        <p:txBody>
          <a:bodyPr>
            <a:normAutofit/>
          </a:bodyPr>
          <a:lstStyle/>
          <a:p>
            <a:r>
              <a:rPr lang="en-US" sz="3000" dirty="0"/>
              <a:t>Congress provided the Service with $125 million in the Inflation Reduction Act (IRA) for recovery planning and implementation for threatened and endangered species. 	</a:t>
            </a:r>
          </a:p>
          <a:p>
            <a:r>
              <a:rPr lang="en-US" sz="3000" dirty="0"/>
              <a:t>	- Recovery Planning - $62.5 million</a:t>
            </a:r>
          </a:p>
          <a:p>
            <a:r>
              <a:rPr lang="en-US" sz="3000" dirty="0"/>
              <a:t>	- Recovery Implementation - $62.5 million </a:t>
            </a:r>
          </a:p>
          <a:p>
            <a:endParaRPr lang="en-US" dirty="0"/>
          </a:p>
        </p:txBody>
      </p:sp>
    </p:spTree>
    <p:extLst>
      <p:ext uri="{BB962C8B-B14F-4D97-AF65-F5344CB8AC3E}">
        <p14:creationId xmlns:p14="http://schemas.microsoft.com/office/powerpoint/2010/main" val="876003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82C9-60E3-24EA-4B87-435118121174}"/>
              </a:ext>
            </a:extLst>
          </p:cNvPr>
          <p:cNvSpPr>
            <a:spLocks noGrp="1"/>
          </p:cNvSpPr>
          <p:nvPr>
            <p:ph type="title"/>
          </p:nvPr>
        </p:nvSpPr>
        <p:spPr>
          <a:xfrm>
            <a:off x="585469" y="953811"/>
            <a:ext cx="6180138" cy="1034015"/>
          </a:xfrm>
        </p:spPr>
        <p:txBody>
          <a:bodyPr/>
          <a:lstStyle/>
          <a:p>
            <a:r>
              <a:rPr lang="en-US" dirty="0"/>
              <a:t>Permitting</a:t>
            </a:r>
          </a:p>
        </p:txBody>
      </p:sp>
      <p:sp>
        <p:nvSpPr>
          <p:cNvPr id="4" name="Text Placeholder 3">
            <a:extLst>
              <a:ext uri="{FF2B5EF4-FFF2-40B4-BE49-F238E27FC236}">
                <a16:creationId xmlns:a16="http://schemas.microsoft.com/office/drawing/2014/main" id="{37D16C7C-540C-1DB2-5E3B-F89E52AF7EF1}"/>
              </a:ext>
            </a:extLst>
          </p:cNvPr>
          <p:cNvSpPr>
            <a:spLocks noGrp="1"/>
          </p:cNvSpPr>
          <p:nvPr>
            <p:ph type="body" sz="quarter" idx="16"/>
          </p:nvPr>
        </p:nvSpPr>
        <p:spPr>
          <a:xfrm>
            <a:off x="585469" y="1987826"/>
            <a:ext cx="10612617" cy="4031181"/>
          </a:xfrm>
        </p:spPr>
        <p:txBody>
          <a:bodyPr>
            <a:normAutofit/>
          </a:bodyPr>
          <a:lstStyle/>
          <a:p>
            <a:r>
              <a:rPr lang="en-US" sz="4300" dirty="0"/>
              <a:t>The Service received $43 million for:</a:t>
            </a:r>
          </a:p>
          <a:p>
            <a:r>
              <a:rPr lang="en-US" sz="3200" dirty="0"/>
              <a:t>	</a:t>
            </a:r>
            <a:r>
              <a:rPr lang="en-US" sz="3000" dirty="0"/>
              <a:t>- ESA Section 7 consultation on DOI IRA projects. </a:t>
            </a:r>
          </a:p>
          <a:p>
            <a:r>
              <a:rPr lang="en-US" sz="3000" dirty="0"/>
              <a:t>	- Modernizing and adding significant functional 	improvements to the FWS </a:t>
            </a:r>
            <a:r>
              <a:rPr lang="en-US" sz="3000" dirty="0" err="1"/>
              <a:t>IPaC</a:t>
            </a:r>
            <a:r>
              <a:rPr lang="en-US" sz="3000" dirty="0"/>
              <a:t> system to allow 	for expanded consultation streamlining.</a:t>
            </a:r>
          </a:p>
          <a:p>
            <a:r>
              <a:rPr lang="en-US" sz="3000" dirty="0"/>
              <a:t>	- MBTA technical assistance and program 	development for renewable energy projects 	(offshore and onshore) </a:t>
            </a:r>
          </a:p>
          <a:p>
            <a:endParaRPr lang="en-US" dirty="0"/>
          </a:p>
        </p:txBody>
      </p:sp>
    </p:spTree>
    <p:extLst>
      <p:ext uri="{BB962C8B-B14F-4D97-AF65-F5344CB8AC3E}">
        <p14:creationId xmlns:p14="http://schemas.microsoft.com/office/powerpoint/2010/main" val="4819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A198-47E7-1668-5278-7A05D6DBA79B}"/>
              </a:ext>
            </a:extLst>
          </p:cNvPr>
          <p:cNvSpPr>
            <a:spLocks noGrp="1"/>
          </p:cNvSpPr>
          <p:nvPr>
            <p:ph type="title"/>
          </p:nvPr>
        </p:nvSpPr>
        <p:spPr>
          <a:xfrm>
            <a:off x="658525" y="604175"/>
            <a:ext cx="11309278" cy="1325563"/>
          </a:xfrm>
        </p:spPr>
        <p:txBody>
          <a:bodyPr>
            <a:noAutofit/>
          </a:bodyPr>
          <a:lstStyle/>
          <a:p>
            <a:pPr>
              <a:lnSpc>
                <a:spcPct val="100000"/>
              </a:lnSpc>
            </a:pPr>
            <a:r>
              <a:rPr lang="en-US" sz="4000" b="1">
                <a:latin typeface="Poppins ExtraBold"/>
                <a:cs typeface="Poppins ExtraBold"/>
              </a:rPr>
              <a:t>Great American Outdoors Act (GAOA)</a:t>
            </a:r>
          </a:p>
        </p:txBody>
      </p:sp>
      <p:sp>
        <p:nvSpPr>
          <p:cNvPr id="3" name="Text Placeholder 2">
            <a:extLst>
              <a:ext uri="{FF2B5EF4-FFF2-40B4-BE49-F238E27FC236}">
                <a16:creationId xmlns:a16="http://schemas.microsoft.com/office/drawing/2014/main" id="{7945C519-2AE4-6A7F-F319-0537A1B05CD9}"/>
              </a:ext>
            </a:extLst>
          </p:cNvPr>
          <p:cNvSpPr>
            <a:spLocks noGrp="1"/>
          </p:cNvSpPr>
          <p:nvPr>
            <p:ph type="body" sz="quarter" idx="13"/>
          </p:nvPr>
        </p:nvSpPr>
        <p:spPr>
          <a:xfrm>
            <a:off x="6924294" y="2070442"/>
            <a:ext cx="4786001" cy="3743434"/>
          </a:xfrm>
          <a:solidFill>
            <a:schemeClr val="accent3"/>
          </a:solidFill>
        </p:spPr>
        <p:txBody>
          <a:bodyPr vert="horz" lIns="91440" tIns="45720" rIns="91440" bIns="45720" rtlCol="0" anchor="t">
            <a:normAutofit/>
          </a:bodyPr>
          <a:lstStyle/>
          <a:p>
            <a:pPr marL="342900" indent="-342900">
              <a:lnSpc>
                <a:spcPct val="120000"/>
              </a:lnSpc>
              <a:buChar char="•"/>
            </a:pPr>
            <a:r>
              <a:rPr lang="en-US" sz="2400">
                <a:solidFill>
                  <a:srgbClr val="012136"/>
                </a:solidFill>
                <a:latin typeface="Poppins SemiBold"/>
                <a:cs typeface="Poppins SemiBold"/>
              </a:rPr>
              <a:t>National Parks and Public Lands Legacy Restoration Act funded five years of projects at $95 million per year - 2021 though 2025</a:t>
            </a:r>
            <a:endParaRPr lang="en-US">
              <a:solidFill>
                <a:srgbClr val="012136"/>
              </a:solidFill>
            </a:endParaRPr>
          </a:p>
          <a:p>
            <a:pPr marL="342900" indent="-342900">
              <a:lnSpc>
                <a:spcPct val="120000"/>
              </a:lnSpc>
              <a:buChar char="•"/>
            </a:pPr>
            <a:r>
              <a:rPr lang="en-US" sz="2400">
                <a:solidFill>
                  <a:srgbClr val="012136"/>
                </a:solidFill>
                <a:latin typeface="Poppins SemiBold"/>
                <a:cs typeface="Poppins SemiBold"/>
              </a:rPr>
              <a:t>$63.7 million though 2025 to fund Maintenance Action Teams</a:t>
            </a:r>
          </a:p>
          <a:p>
            <a:pPr marL="342900" indent="-342900">
              <a:lnSpc>
                <a:spcPct val="120000"/>
              </a:lnSpc>
              <a:buChar char="•"/>
            </a:pPr>
            <a:endParaRPr lang="en-US" sz="2400">
              <a:solidFill>
                <a:srgbClr val="012136"/>
              </a:solidFill>
              <a:latin typeface="Poppins SemiBold"/>
              <a:cs typeface="Poppins SemiBold"/>
            </a:endParaRPr>
          </a:p>
          <a:p>
            <a:pPr marL="342900" indent="-342900">
              <a:lnSpc>
                <a:spcPct val="120000"/>
              </a:lnSpc>
              <a:buChar char="•"/>
            </a:pPr>
            <a:endParaRPr lang="en-US" sz="2400">
              <a:solidFill>
                <a:srgbClr val="012136"/>
              </a:solidFill>
              <a:latin typeface="Poppins SemiBold"/>
              <a:cs typeface="Poppins SemiBold"/>
            </a:endParaRPr>
          </a:p>
          <a:p>
            <a:pPr marL="342900" indent="-342900">
              <a:buChar char="•"/>
            </a:pPr>
            <a:endParaRPr lang="en-US" sz="2400">
              <a:solidFill>
                <a:srgbClr val="012136"/>
              </a:solidFill>
            </a:endParaRPr>
          </a:p>
        </p:txBody>
      </p:sp>
      <p:pic>
        <p:nvPicPr>
          <p:cNvPr id="5" name="Picture 6">
            <a:extLst>
              <a:ext uri="{FF2B5EF4-FFF2-40B4-BE49-F238E27FC236}">
                <a16:creationId xmlns:a16="http://schemas.microsoft.com/office/drawing/2014/main" id="{298814B5-5F4F-CC7E-2203-9269EEB7E2FB}"/>
              </a:ext>
            </a:extLst>
          </p:cNvPr>
          <p:cNvPicPr>
            <a:picLocks noChangeAspect="1"/>
          </p:cNvPicPr>
          <p:nvPr/>
        </p:nvPicPr>
        <p:blipFill rotWithShape="1">
          <a:blip r:embed="rId4"/>
          <a:srcRect l="2254" t="23433" r="3221" b="6267"/>
          <a:stretch/>
        </p:blipFill>
        <p:spPr>
          <a:xfrm>
            <a:off x="-51292" y="2479523"/>
            <a:ext cx="6908604" cy="3035452"/>
          </a:xfrm>
          <a:prstGeom prst="rect">
            <a:avLst/>
          </a:prstGeom>
          <a:ln w="28575">
            <a:solidFill>
              <a:schemeClr val="tx1">
                <a:lumMod val="50000"/>
              </a:schemeClr>
            </a:solidFill>
          </a:ln>
        </p:spPr>
      </p:pic>
      <p:sp>
        <p:nvSpPr>
          <p:cNvPr id="4" name="TextBox 3">
            <a:extLst>
              <a:ext uri="{FF2B5EF4-FFF2-40B4-BE49-F238E27FC236}">
                <a16:creationId xmlns:a16="http://schemas.microsoft.com/office/drawing/2014/main" id="{8220672F-52B1-AB86-03DF-A9F9A26647A9}"/>
              </a:ext>
            </a:extLst>
          </p:cNvPr>
          <p:cNvSpPr txBox="1"/>
          <p:nvPr/>
        </p:nvSpPr>
        <p:spPr>
          <a:xfrm>
            <a:off x="-2506" y="1927558"/>
            <a:ext cx="6863011" cy="400110"/>
          </a:xfrm>
          <a:prstGeom prst="rect">
            <a:avLst/>
          </a:prstGeom>
          <a:noFill/>
          <a:ln w="28575">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FWS Currently Funded GAOA Projects</a:t>
            </a:r>
          </a:p>
        </p:txBody>
      </p:sp>
    </p:spTree>
    <p:extLst>
      <p:ext uri="{BB962C8B-B14F-4D97-AF65-F5344CB8AC3E}">
        <p14:creationId xmlns:p14="http://schemas.microsoft.com/office/powerpoint/2010/main" val="97949191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A198-47E7-1668-5278-7A05D6DBA79B}"/>
              </a:ext>
            </a:extLst>
          </p:cNvPr>
          <p:cNvSpPr>
            <a:spLocks noGrp="1"/>
          </p:cNvSpPr>
          <p:nvPr>
            <p:ph type="title"/>
          </p:nvPr>
        </p:nvSpPr>
        <p:spPr>
          <a:xfrm>
            <a:off x="658525" y="604175"/>
            <a:ext cx="11309278" cy="1325563"/>
          </a:xfrm>
        </p:spPr>
        <p:txBody>
          <a:bodyPr>
            <a:noAutofit/>
          </a:bodyPr>
          <a:lstStyle/>
          <a:p>
            <a:pPr>
              <a:lnSpc>
                <a:spcPct val="100000"/>
              </a:lnSpc>
            </a:pPr>
            <a:r>
              <a:rPr lang="en-US" sz="4000" b="1">
                <a:latin typeface="Poppins ExtraBold"/>
                <a:cs typeface="Poppins ExtraBold"/>
              </a:rPr>
              <a:t>Great American Outdoors Act (GAOA)</a:t>
            </a:r>
          </a:p>
        </p:txBody>
      </p:sp>
      <p:sp>
        <p:nvSpPr>
          <p:cNvPr id="3" name="Text Placeholder 2">
            <a:extLst>
              <a:ext uri="{FF2B5EF4-FFF2-40B4-BE49-F238E27FC236}">
                <a16:creationId xmlns:a16="http://schemas.microsoft.com/office/drawing/2014/main" id="{7945C519-2AE4-6A7F-F319-0537A1B05CD9}"/>
              </a:ext>
            </a:extLst>
          </p:cNvPr>
          <p:cNvSpPr>
            <a:spLocks noGrp="1"/>
          </p:cNvSpPr>
          <p:nvPr>
            <p:ph type="body" sz="quarter" idx="13"/>
          </p:nvPr>
        </p:nvSpPr>
        <p:spPr>
          <a:xfrm>
            <a:off x="6924294" y="2070441"/>
            <a:ext cx="4786001" cy="3769043"/>
          </a:xfrm>
          <a:solidFill>
            <a:schemeClr val="accent3"/>
          </a:solidFill>
        </p:spPr>
        <p:txBody>
          <a:bodyPr vert="horz" lIns="91440" tIns="45720" rIns="91440" bIns="45720" rtlCol="0" anchor="t">
            <a:normAutofit fontScale="92500" lnSpcReduction="20000"/>
          </a:bodyPr>
          <a:lstStyle/>
          <a:p>
            <a:pPr marL="342900" marR="0" lvl="0" indent="-342900">
              <a:spcBef>
                <a:spcPts val="0"/>
              </a:spcBef>
              <a:spcAft>
                <a:spcPts val="0"/>
              </a:spcAft>
              <a:buFont typeface="Symbol" panose="05050102010706020507" pitchFamily="18" charset="2"/>
              <a:buChar char=""/>
            </a:pPr>
            <a:r>
              <a:rPr lang="en-US" sz="2400">
                <a:solidFill>
                  <a:srgbClr val="012136"/>
                </a:solidFill>
                <a:latin typeface="Poppins SemiBold"/>
                <a:cs typeface="Poppins SemiBold"/>
              </a:rPr>
              <a:t>GAOA</a:t>
            </a:r>
            <a:r>
              <a:rPr lang="en-US" sz="2400">
                <a:latin typeface="Calibri" panose="020F0502020204030204" pitchFamily="34" charset="0"/>
                <a:ea typeface="Calibri" panose="020F0502020204030204" pitchFamily="34" charset="0"/>
              </a:rPr>
              <a:t> </a:t>
            </a:r>
            <a:r>
              <a:rPr lang="en-US" sz="2400">
                <a:solidFill>
                  <a:srgbClr val="012136"/>
                </a:solidFill>
                <a:latin typeface="Poppins SemiBold"/>
                <a:cs typeface="Poppins SemiBold"/>
              </a:rPr>
              <a:t>Projects Selection Criteria: </a:t>
            </a:r>
          </a:p>
          <a:p>
            <a:pPr marL="627063" lvl="3" indent="-342900">
              <a:lnSpc>
                <a:spcPct val="120000"/>
              </a:lnSpc>
              <a:spcBef>
                <a:spcPts val="300"/>
              </a:spcBef>
              <a:spcAft>
                <a:spcPts val="300"/>
              </a:spcAft>
              <a:buFont typeface="Symbol" panose="05050102010706020507" pitchFamily="18" charset="2"/>
              <a:buChar char=""/>
            </a:pPr>
            <a:r>
              <a:rPr lang="en-US" sz="1600">
                <a:solidFill>
                  <a:srgbClr val="666666"/>
                </a:solidFill>
              </a:rPr>
              <a:t>Combination ranking criteria based on:</a:t>
            </a:r>
          </a:p>
          <a:p>
            <a:pPr marL="627063" lvl="3" indent="-342900">
              <a:lnSpc>
                <a:spcPct val="120000"/>
              </a:lnSpc>
              <a:spcBef>
                <a:spcPts val="300"/>
              </a:spcBef>
              <a:spcAft>
                <a:spcPts val="300"/>
              </a:spcAft>
              <a:buFont typeface="Symbol" panose="05050102010706020507" pitchFamily="18" charset="2"/>
              <a:buChar char=""/>
            </a:pPr>
            <a:r>
              <a:rPr lang="en-US" sz="1600">
                <a:solidFill>
                  <a:srgbClr val="666666"/>
                </a:solidFill>
              </a:rPr>
              <a:t>Highest DM backlog</a:t>
            </a:r>
          </a:p>
          <a:p>
            <a:pPr marL="627063" lvl="3" indent="-342900">
              <a:lnSpc>
                <a:spcPct val="120000"/>
              </a:lnSpc>
              <a:spcBef>
                <a:spcPts val="300"/>
              </a:spcBef>
              <a:spcAft>
                <a:spcPts val="300"/>
              </a:spcAft>
              <a:buFont typeface="Symbol" panose="05050102010706020507" pitchFamily="18" charset="2"/>
              <a:buChar char=""/>
            </a:pPr>
            <a:r>
              <a:rPr lang="en-US" sz="1600">
                <a:solidFill>
                  <a:srgbClr val="666666"/>
                </a:solidFill>
              </a:rPr>
              <a:t>Highest public visitation</a:t>
            </a:r>
          </a:p>
          <a:p>
            <a:pPr marL="627063" lvl="3" indent="-342900">
              <a:lnSpc>
                <a:spcPct val="120000"/>
              </a:lnSpc>
              <a:spcBef>
                <a:spcPts val="300"/>
              </a:spcBef>
              <a:spcAft>
                <a:spcPts val="300"/>
              </a:spcAft>
              <a:buFont typeface="Symbol" panose="05050102010706020507" pitchFamily="18" charset="2"/>
              <a:buChar char=""/>
            </a:pPr>
            <a:r>
              <a:rPr lang="en-US" sz="1600">
                <a:solidFill>
                  <a:srgbClr val="666666"/>
                </a:solidFill>
              </a:rPr>
              <a:t>(10) Other criteria specific to the mission of the NWRS</a:t>
            </a:r>
          </a:p>
          <a:p>
            <a:pPr marL="342900" lvl="1" indent="-342900">
              <a:spcBef>
                <a:spcPts val="0"/>
              </a:spcBef>
              <a:buFont typeface="Symbol" panose="05050102010706020507" pitchFamily="18" charset="2"/>
              <a:buChar char=""/>
            </a:pPr>
            <a:endParaRPr lang="en-US" sz="2100">
              <a:solidFill>
                <a:srgbClr val="666666"/>
              </a:solidFill>
            </a:endParaRPr>
          </a:p>
          <a:p>
            <a:pPr marL="342900" lvl="1" indent="-342900">
              <a:lnSpc>
                <a:spcPct val="100000"/>
              </a:lnSpc>
              <a:spcBef>
                <a:spcPts val="0"/>
              </a:spcBef>
              <a:buFont typeface="Symbol" panose="05050102010706020507" pitchFamily="18" charset="2"/>
              <a:buChar char=""/>
            </a:pPr>
            <a:r>
              <a:rPr lang="en-US" sz="2400">
                <a:solidFill>
                  <a:srgbClr val="012136"/>
                </a:solidFill>
                <a:latin typeface="Poppins SemiBold"/>
                <a:cs typeface="Poppins SemiBold"/>
              </a:rPr>
              <a:t>Consistent with NWRS Strategic Investment Strategy</a:t>
            </a:r>
          </a:p>
          <a:p>
            <a:pPr marL="342900" lvl="1" indent="-342900">
              <a:spcBef>
                <a:spcPts val="0"/>
              </a:spcBef>
              <a:buFont typeface="Symbol" panose="05050102010706020507" pitchFamily="18" charset="2"/>
              <a:buChar char=""/>
            </a:pPr>
            <a:endParaRPr lang="en-US" sz="2100">
              <a:solidFill>
                <a:srgbClr val="666666"/>
              </a:solidFill>
            </a:endParaRPr>
          </a:p>
          <a:p>
            <a:pPr marL="342900" lvl="1" indent="-342900">
              <a:spcBef>
                <a:spcPts val="0"/>
              </a:spcBef>
              <a:buFont typeface="Symbol" panose="05050102010706020507" pitchFamily="18" charset="2"/>
              <a:buChar char=""/>
            </a:pPr>
            <a:r>
              <a:rPr lang="en-US" sz="2400">
                <a:solidFill>
                  <a:srgbClr val="012136"/>
                </a:solidFill>
                <a:latin typeface="Poppins SemiBold"/>
                <a:cs typeface="Poppins SemiBold"/>
              </a:rPr>
              <a:t>Consistent with Legislative Intent</a:t>
            </a:r>
            <a:endParaRPr lang="en-US" sz="2400">
              <a:solidFill>
                <a:srgbClr val="012136"/>
              </a:solidFill>
            </a:endParaRPr>
          </a:p>
        </p:txBody>
      </p:sp>
      <p:pic>
        <p:nvPicPr>
          <p:cNvPr id="6" name="Picture 5">
            <a:extLst>
              <a:ext uri="{FF2B5EF4-FFF2-40B4-BE49-F238E27FC236}">
                <a16:creationId xmlns:a16="http://schemas.microsoft.com/office/drawing/2014/main" id="{4BB3FF24-A3F5-0CEF-7053-D846DDD67F8C}"/>
              </a:ext>
            </a:extLst>
          </p:cNvPr>
          <p:cNvPicPr>
            <a:picLocks noChangeAspect="1"/>
          </p:cNvPicPr>
          <p:nvPr/>
        </p:nvPicPr>
        <p:blipFill>
          <a:blip r:embed="rId3"/>
          <a:stretch>
            <a:fillRect/>
          </a:stretch>
        </p:blipFill>
        <p:spPr>
          <a:xfrm>
            <a:off x="235498" y="1542015"/>
            <a:ext cx="2438400" cy="1828800"/>
          </a:xfrm>
          <a:prstGeom prst="rect">
            <a:avLst/>
          </a:prstGeom>
        </p:spPr>
      </p:pic>
      <p:sp>
        <p:nvSpPr>
          <p:cNvPr id="7" name="TextBox 6">
            <a:extLst>
              <a:ext uri="{FF2B5EF4-FFF2-40B4-BE49-F238E27FC236}">
                <a16:creationId xmlns:a16="http://schemas.microsoft.com/office/drawing/2014/main" id="{635C0D51-009E-D212-E7A8-45FF7FFB273D}"/>
              </a:ext>
            </a:extLst>
          </p:cNvPr>
          <p:cNvSpPr txBox="1"/>
          <p:nvPr/>
        </p:nvSpPr>
        <p:spPr>
          <a:xfrm>
            <a:off x="348270" y="3370815"/>
            <a:ext cx="2212855" cy="461665"/>
          </a:xfrm>
          <a:prstGeom prst="rect">
            <a:avLst/>
          </a:prstGeom>
          <a:noFill/>
        </p:spPr>
        <p:txBody>
          <a:bodyPr wrap="square" rtlCol="0">
            <a:spAutoFit/>
          </a:bodyPr>
          <a:lstStyle/>
          <a:p>
            <a:pPr algn="ctr"/>
            <a:r>
              <a:rPr lang="en-US" sz="1200"/>
              <a:t>Replacing Key Aged  Facilities</a:t>
            </a:r>
          </a:p>
        </p:txBody>
      </p:sp>
      <p:pic>
        <p:nvPicPr>
          <p:cNvPr id="9" name="Picture 8" descr="A picture containing outdoor, rock, rocky, nature&#10;&#10;Description automatically generated">
            <a:extLst>
              <a:ext uri="{FF2B5EF4-FFF2-40B4-BE49-F238E27FC236}">
                <a16:creationId xmlns:a16="http://schemas.microsoft.com/office/drawing/2014/main" id="{F6B70D1B-BDA0-C0AD-02AA-650092892C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697" y="3886967"/>
            <a:ext cx="3657600" cy="1645920"/>
          </a:xfrm>
          <a:prstGeom prst="rect">
            <a:avLst/>
          </a:prstGeom>
        </p:spPr>
      </p:pic>
      <p:sp>
        <p:nvSpPr>
          <p:cNvPr id="12" name="TextBox 11">
            <a:extLst>
              <a:ext uri="{FF2B5EF4-FFF2-40B4-BE49-F238E27FC236}">
                <a16:creationId xmlns:a16="http://schemas.microsoft.com/office/drawing/2014/main" id="{4556082F-C82D-734A-CAF0-0EEFE4E8A36C}"/>
              </a:ext>
            </a:extLst>
          </p:cNvPr>
          <p:cNvSpPr txBox="1"/>
          <p:nvPr/>
        </p:nvSpPr>
        <p:spPr>
          <a:xfrm>
            <a:off x="1454695" y="5532887"/>
            <a:ext cx="3657601" cy="738664"/>
          </a:xfrm>
          <a:prstGeom prst="rect">
            <a:avLst/>
          </a:prstGeom>
          <a:noFill/>
        </p:spPr>
        <p:txBody>
          <a:bodyPr wrap="square" lIns="91440" tIns="45720" rIns="91440" bIns="45720" anchor="t">
            <a:spAutoFit/>
          </a:bodyPr>
          <a:lstStyle/>
          <a:p>
            <a:pPr algn="ctr"/>
            <a:r>
              <a:rPr lang="en-US" sz="1200"/>
              <a:t>Addressing Critical Water Management Needs</a:t>
            </a:r>
          </a:p>
          <a:p>
            <a:endParaRPr lang="en-US"/>
          </a:p>
        </p:txBody>
      </p:sp>
      <p:pic>
        <p:nvPicPr>
          <p:cNvPr id="14" name="Picture 13">
            <a:extLst>
              <a:ext uri="{FF2B5EF4-FFF2-40B4-BE49-F238E27FC236}">
                <a16:creationId xmlns:a16="http://schemas.microsoft.com/office/drawing/2014/main" id="{CD43F8CF-0F5F-7F51-E738-CE058AFE2A36}"/>
              </a:ext>
            </a:extLst>
          </p:cNvPr>
          <p:cNvPicPr>
            <a:picLocks noChangeAspect="1"/>
          </p:cNvPicPr>
          <p:nvPr/>
        </p:nvPicPr>
        <p:blipFill>
          <a:blip r:embed="rId5"/>
          <a:stretch>
            <a:fillRect/>
          </a:stretch>
        </p:blipFill>
        <p:spPr>
          <a:xfrm>
            <a:off x="3518935" y="1542015"/>
            <a:ext cx="2438400" cy="1828800"/>
          </a:xfrm>
          <a:prstGeom prst="rect">
            <a:avLst/>
          </a:prstGeom>
        </p:spPr>
      </p:pic>
      <p:sp>
        <p:nvSpPr>
          <p:cNvPr id="17" name="TextBox 16">
            <a:extLst>
              <a:ext uri="{FF2B5EF4-FFF2-40B4-BE49-F238E27FC236}">
                <a16:creationId xmlns:a16="http://schemas.microsoft.com/office/drawing/2014/main" id="{B58E14AE-FDF3-3755-EA71-A4936A461CED}"/>
              </a:ext>
            </a:extLst>
          </p:cNvPr>
          <p:cNvSpPr txBox="1"/>
          <p:nvPr/>
        </p:nvSpPr>
        <p:spPr>
          <a:xfrm>
            <a:off x="3518934" y="3363747"/>
            <a:ext cx="2438401" cy="461665"/>
          </a:xfrm>
          <a:prstGeom prst="rect">
            <a:avLst/>
          </a:prstGeom>
          <a:noFill/>
        </p:spPr>
        <p:txBody>
          <a:bodyPr wrap="square">
            <a:spAutoFit/>
          </a:bodyPr>
          <a:lstStyle/>
          <a:p>
            <a:pPr algn="ctr"/>
            <a:r>
              <a:rPr lang="en-US" sz="1200"/>
              <a:t>Rehabilitating Deteriorated </a:t>
            </a:r>
          </a:p>
          <a:p>
            <a:pPr algn="ctr"/>
            <a:r>
              <a:rPr lang="en-US" sz="1200"/>
              <a:t>Public Use Assets</a:t>
            </a:r>
          </a:p>
        </p:txBody>
      </p:sp>
    </p:spTree>
    <p:extLst>
      <p:ext uri="{BB962C8B-B14F-4D97-AF65-F5344CB8AC3E}">
        <p14:creationId xmlns:p14="http://schemas.microsoft.com/office/powerpoint/2010/main" val="75659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A198-47E7-1668-5278-7A05D6DBA79B}"/>
              </a:ext>
            </a:extLst>
          </p:cNvPr>
          <p:cNvSpPr>
            <a:spLocks noGrp="1"/>
          </p:cNvSpPr>
          <p:nvPr>
            <p:ph type="title"/>
          </p:nvPr>
        </p:nvSpPr>
        <p:spPr>
          <a:xfrm>
            <a:off x="6096000" y="604175"/>
            <a:ext cx="5477666" cy="1325563"/>
          </a:xfrm>
        </p:spPr>
        <p:txBody>
          <a:bodyPr>
            <a:noAutofit/>
          </a:bodyPr>
          <a:lstStyle/>
          <a:p>
            <a:pPr>
              <a:lnSpc>
                <a:spcPct val="100000"/>
              </a:lnSpc>
            </a:pPr>
            <a:r>
              <a:rPr lang="en-US" sz="4800">
                <a:latin typeface="Poppins ExtraBold"/>
                <a:cs typeface="Poppins ExtraBold"/>
              </a:rPr>
              <a:t>GAOA Projects</a:t>
            </a:r>
          </a:p>
        </p:txBody>
      </p:sp>
      <p:sp>
        <p:nvSpPr>
          <p:cNvPr id="3" name="Text Placeholder 2">
            <a:extLst>
              <a:ext uri="{FF2B5EF4-FFF2-40B4-BE49-F238E27FC236}">
                <a16:creationId xmlns:a16="http://schemas.microsoft.com/office/drawing/2014/main" id="{7945C519-2AE4-6A7F-F319-0537A1B05CD9}"/>
              </a:ext>
            </a:extLst>
          </p:cNvPr>
          <p:cNvSpPr>
            <a:spLocks noGrp="1"/>
          </p:cNvSpPr>
          <p:nvPr>
            <p:ph type="body" sz="quarter" idx="13"/>
          </p:nvPr>
        </p:nvSpPr>
        <p:spPr>
          <a:xfrm>
            <a:off x="6320100" y="1879797"/>
            <a:ext cx="5500630" cy="3823644"/>
          </a:xfrm>
        </p:spPr>
        <p:txBody>
          <a:bodyPr vert="horz" lIns="91440" tIns="45720" rIns="91440" bIns="45720" rtlCol="0" anchor="t">
            <a:normAutofit/>
          </a:bodyPr>
          <a:lstStyle/>
          <a:p>
            <a:pPr>
              <a:lnSpc>
                <a:spcPct val="120000"/>
              </a:lnSpc>
            </a:pPr>
            <a:r>
              <a:rPr lang="en-US" sz="3200">
                <a:latin typeface="Poppins SemiBold"/>
                <a:cs typeface="Poppins SemiBold"/>
              </a:rPr>
              <a:t>Emphasis:  Infrastructure - focused projects to reduce our deferred maintenance backlog </a:t>
            </a:r>
            <a:endParaRPr lang="en-US"/>
          </a:p>
          <a:p>
            <a:pPr>
              <a:lnSpc>
                <a:spcPct val="120000"/>
              </a:lnSpc>
            </a:pPr>
            <a:endParaRPr lang="en-US">
              <a:latin typeface="Poppins SemiBold"/>
              <a:cs typeface="Poppins SemiBold"/>
            </a:endParaRPr>
          </a:p>
          <a:p>
            <a:endParaRPr lang="en-US"/>
          </a:p>
        </p:txBody>
      </p:sp>
      <p:sp>
        <p:nvSpPr>
          <p:cNvPr id="4" name="Title 1">
            <a:extLst>
              <a:ext uri="{FF2B5EF4-FFF2-40B4-BE49-F238E27FC236}">
                <a16:creationId xmlns:a16="http://schemas.microsoft.com/office/drawing/2014/main" id="{658C8A71-10FA-65AB-4688-80D88198CFB6}"/>
              </a:ext>
            </a:extLst>
          </p:cNvPr>
          <p:cNvSpPr txBox="1">
            <a:spLocks/>
          </p:cNvSpPr>
          <p:nvPr/>
        </p:nvSpPr>
        <p:spPr>
          <a:xfrm>
            <a:off x="378940" y="864719"/>
            <a:ext cx="54776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solidFill>
                  <a:schemeClr val="accent1"/>
                </a:solidFill>
                <a:latin typeface="Poppins ExtraBold" panose="00000900000000000000" pitchFamily="2" charset="0"/>
                <a:ea typeface="+mj-ea"/>
                <a:cs typeface="Poppins ExtraBold" panose="00000900000000000000" pitchFamily="2" charset="0"/>
              </a:defRPr>
            </a:lvl1pPr>
          </a:lstStyle>
          <a:p>
            <a:pPr>
              <a:lnSpc>
                <a:spcPct val="100000"/>
              </a:lnSpc>
            </a:pPr>
            <a:endParaRPr lang="en-US" sz="4800"/>
          </a:p>
        </p:txBody>
      </p:sp>
      <p:pic>
        <p:nvPicPr>
          <p:cNvPr id="1026" name="Picture 2">
            <a:extLst>
              <a:ext uri="{FF2B5EF4-FFF2-40B4-BE49-F238E27FC236}">
                <a16:creationId xmlns:a16="http://schemas.microsoft.com/office/drawing/2014/main" id="{0B572476-806E-6042-6124-96E95119D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6" y="972840"/>
            <a:ext cx="5577018" cy="4182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42AED134-6AF9-D056-867F-035577AE0BBE}"/>
              </a:ext>
            </a:extLst>
          </p:cNvPr>
          <p:cNvSpPr txBox="1">
            <a:spLocks/>
          </p:cNvSpPr>
          <p:nvPr/>
        </p:nvSpPr>
        <p:spPr>
          <a:xfrm>
            <a:off x="0" y="5263725"/>
            <a:ext cx="5680514" cy="8824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666666"/>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90000"/>
              </a:lnSpc>
              <a:spcBef>
                <a:spcPts val="500"/>
              </a:spcBef>
              <a:buFont typeface="Arial" panose="020B0604020202020204" pitchFamily="34" charset="0"/>
              <a:buNone/>
              <a:defRPr sz="2800" kern="1200">
                <a:solidFill>
                  <a:schemeClr val="accent1"/>
                </a:solidFill>
                <a:latin typeface="+mn-lt"/>
                <a:ea typeface="+mn-ea"/>
                <a:cs typeface="+mn-cs"/>
              </a:defRPr>
            </a:lvl3pPr>
            <a:lvl4pPr marL="284163" indent="-284163" algn="l" defTabSz="914400" rtl="0" eaLnBrk="1" latinLnBrk="0" hangingPunct="1">
              <a:lnSpc>
                <a:spcPct val="90000"/>
              </a:lnSpc>
              <a:spcBef>
                <a:spcPts val="500"/>
              </a:spcBef>
              <a:buFont typeface="Wingdings" panose="05000000000000000000" pitchFamily="2" charset="2"/>
              <a:buChar char="§"/>
              <a:defRPr sz="2400" kern="1200">
                <a:solidFill>
                  <a:schemeClr val="accent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Lora Regular Roman" pitchFamily="2" charset="0"/>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a:latin typeface="Poppins SemiBold"/>
                <a:cs typeface="Poppins SemiBold"/>
              </a:rPr>
              <a:t>Contractors lower concrete blocks on Jim’s Landing Boat Launch at Kenai NWR, AK. Opened to the public on April 8, 2023.</a:t>
            </a:r>
          </a:p>
          <a:p>
            <a:pPr>
              <a:lnSpc>
                <a:spcPct val="120000"/>
              </a:lnSpc>
            </a:pPr>
            <a:endParaRPr lang="en-US">
              <a:latin typeface="Poppins SemiBold"/>
              <a:cs typeface="Poppins SemiBold"/>
            </a:endParaRPr>
          </a:p>
          <a:p>
            <a:endParaRPr lang="en-US"/>
          </a:p>
        </p:txBody>
      </p:sp>
    </p:spTree>
    <p:extLst>
      <p:ext uri="{BB962C8B-B14F-4D97-AF65-F5344CB8AC3E}">
        <p14:creationId xmlns:p14="http://schemas.microsoft.com/office/powerpoint/2010/main" val="3296481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C384-C9DC-4294-E522-5E48B25A471C}"/>
              </a:ext>
            </a:extLst>
          </p:cNvPr>
          <p:cNvSpPr>
            <a:spLocks noGrp="1"/>
          </p:cNvSpPr>
          <p:nvPr>
            <p:ph type="title"/>
          </p:nvPr>
        </p:nvSpPr>
        <p:spPr>
          <a:xfrm>
            <a:off x="6084957" y="449326"/>
            <a:ext cx="5488709" cy="1480171"/>
          </a:xfrm>
        </p:spPr>
        <p:txBody>
          <a:bodyPr>
            <a:normAutofit/>
          </a:bodyPr>
          <a:lstStyle/>
          <a:p>
            <a:r>
              <a:rPr lang="en-US">
                <a:latin typeface="Poppins ExtraBold"/>
                <a:cs typeface="Poppins ExtraBold"/>
              </a:rPr>
              <a:t>GAOA MAT</a:t>
            </a:r>
            <a:endParaRPr lang="en-US"/>
          </a:p>
        </p:txBody>
      </p:sp>
      <p:sp>
        <p:nvSpPr>
          <p:cNvPr id="3" name="Text Placeholder 2">
            <a:extLst>
              <a:ext uri="{FF2B5EF4-FFF2-40B4-BE49-F238E27FC236}">
                <a16:creationId xmlns:a16="http://schemas.microsoft.com/office/drawing/2014/main" id="{FE90AF06-CC0F-6067-A623-09B31D45F3C8}"/>
              </a:ext>
            </a:extLst>
          </p:cNvPr>
          <p:cNvSpPr>
            <a:spLocks noGrp="1"/>
          </p:cNvSpPr>
          <p:nvPr>
            <p:ph type="body" sz="quarter" idx="13"/>
          </p:nvPr>
        </p:nvSpPr>
        <p:spPr>
          <a:xfrm>
            <a:off x="6099938" y="1774889"/>
            <a:ext cx="5943915" cy="3465443"/>
          </a:xfrm>
        </p:spPr>
        <p:txBody>
          <a:bodyPr vert="horz" lIns="91440" tIns="45720" rIns="91440" bIns="45720" rtlCol="0" anchor="t">
            <a:normAutofit fontScale="40000" lnSpcReduction="20000"/>
          </a:bodyPr>
          <a:lstStyle/>
          <a:p>
            <a:pPr marL="120650">
              <a:lnSpc>
                <a:spcPct val="170000"/>
              </a:lnSpc>
              <a:spcBef>
                <a:spcPts val="0"/>
              </a:spcBef>
              <a:buSzPts val="1700"/>
            </a:pPr>
            <a:r>
              <a:rPr lang="en-US" sz="6000" b="1">
                <a:latin typeface="Poppins SemiBold"/>
                <a:ea typeface="Calibri"/>
                <a:cs typeface="Poppins SemiBold"/>
                <a:sym typeface="Calibri"/>
              </a:rPr>
              <a:t>Maintenance Action Teams (MAT)</a:t>
            </a:r>
            <a:endParaRPr lang="en-US" sz="6000" b="1">
              <a:latin typeface="Poppins SemiBold"/>
              <a:ea typeface="Calibri"/>
              <a:cs typeface="Poppins SemiBold"/>
            </a:endParaRPr>
          </a:p>
          <a:p>
            <a:pPr marL="692150" indent="-571500">
              <a:lnSpc>
                <a:spcPct val="120000"/>
              </a:lnSpc>
              <a:spcBef>
                <a:spcPts val="400"/>
              </a:spcBef>
              <a:spcAft>
                <a:spcPts val="400"/>
              </a:spcAft>
              <a:buSzPts val="1700"/>
              <a:buChar char="•"/>
            </a:pPr>
            <a:r>
              <a:rPr lang="en-US" sz="5000">
                <a:latin typeface="Poppins SemiBold"/>
                <a:ea typeface="Calibri"/>
                <a:cs typeface="Poppins SemiBold"/>
                <a:sym typeface="Calibri"/>
              </a:rPr>
              <a:t>Provides essential skilled trades training</a:t>
            </a:r>
            <a:endParaRPr lang="en-US" sz="5000">
              <a:latin typeface="Poppins SemiBold"/>
              <a:ea typeface="Calibri"/>
              <a:cs typeface="Poppins SemiBold"/>
            </a:endParaRPr>
          </a:p>
          <a:p>
            <a:pPr marL="692150" indent="-571500">
              <a:lnSpc>
                <a:spcPct val="120000"/>
              </a:lnSpc>
              <a:spcBef>
                <a:spcPts val="400"/>
              </a:spcBef>
              <a:spcAft>
                <a:spcPts val="400"/>
              </a:spcAft>
              <a:buSzPts val="1700"/>
              <a:buChar char="•"/>
            </a:pPr>
            <a:r>
              <a:rPr lang="en-US" sz="5000">
                <a:latin typeface="Poppins SemiBold"/>
                <a:ea typeface="Calibri"/>
                <a:cs typeface="Poppins SemiBold"/>
                <a:sym typeface="Calibri"/>
              </a:rPr>
              <a:t>Completes deferred maintenance projects at a substantial cost savings to maximize return on investment</a:t>
            </a:r>
          </a:p>
          <a:p>
            <a:pPr marL="692150" indent="-571500">
              <a:lnSpc>
                <a:spcPct val="120000"/>
              </a:lnSpc>
              <a:spcBef>
                <a:spcPts val="400"/>
              </a:spcBef>
              <a:spcAft>
                <a:spcPts val="400"/>
              </a:spcAft>
              <a:buSzPts val="1700"/>
              <a:buChar char="•"/>
            </a:pPr>
            <a:r>
              <a:rPr lang="en-US" sz="5000">
                <a:latin typeface="Poppins SemiBold"/>
                <a:ea typeface="Calibri"/>
                <a:cs typeface="Poppins SemiBold"/>
              </a:rPr>
              <a:t>Significant Focus on public access, outdoor recreational access and habitat management infrastructure.</a:t>
            </a:r>
          </a:p>
        </p:txBody>
      </p:sp>
      <p:sp>
        <p:nvSpPr>
          <p:cNvPr id="7" name="Text Placeholder 2">
            <a:extLst>
              <a:ext uri="{FF2B5EF4-FFF2-40B4-BE49-F238E27FC236}">
                <a16:creationId xmlns:a16="http://schemas.microsoft.com/office/drawing/2014/main" id="{B2FAD3F0-C55E-2E5D-826F-EC56E4E0C490}"/>
              </a:ext>
            </a:extLst>
          </p:cNvPr>
          <p:cNvSpPr txBox="1">
            <a:spLocks/>
          </p:cNvSpPr>
          <p:nvPr/>
        </p:nvSpPr>
        <p:spPr>
          <a:xfrm>
            <a:off x="-40105" y="5331182"/>
            <a:ext cx="5836736" cy="61545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666666"/>
                </a:solidFill>
                <a:latin typeface="Poppins SemiBold" panose="00000700000000000000" pitchFamily="2" charset="0"/>
                <a:ea typeface="+mn-ea"/>
                <a:cs typeface="Poppins SemiBold" panose="00000700000000000000" pitchFamily="2" charset="0"/>
              </a:defRPr>
            </a:lvl1pPr>
            <a:lvl2pPr marL="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90000"/>
              </a:lnSpc>
              <a:spcBef>
                <a:spcPts val="500"/>
              </a:spcBef>
              <a:buFont typeface="Arial" panose="020B0604020202020204" pitchFamily="34" charset="0"/>
              <a:buNone/>
              <a:defRPr sz="2800" kern="1200">
                <a:solidFill>
                  <a:schemeClr val="accent1"/>
                </a:solidFill>
                <a:latin typeface="+mn-lt"/>
                <a:ea typeface="+mn-ea"/>
                <a:cs typeface="+mn-cs"/>
              </a:defRPr>
            </a:lvl3pPr>
            <a:lvl4pPr marL="284163" indent="-284163" algn="l" defTabSz="914400" rtl="0" eaLnBrk="1" latinLnBrk="0" hangingPunct="1">
              <a:lnSpc>
                <a:spcPct val="90000"/>
              </a:lnSpc>
              <a:spcBef>
                <a:spcPts val="500"/>
              </a:spcBef>
              <a:buFont typeface="Wingdings" panose="05000000000000000000" pitchFamily="2" charset="2"/>
              <a:buChar char="§"/>
              <a:defRPr sz="2400" kern="1200">
                <a:solidFill>
                  <a:schemeClr val="accent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Lora Regular Roman" pitchFamily="2" charset="0"/>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650">
              <a:lnSpc>
                <a:spcPct val="110000"/>
              </a:lnSpc>
              <a:spcBef>
                <a:spcPts val="0"/>
              </a:spcBef>
              <a:buSzPts val="1700"/>
            </a:pPr>
            <a:r>
              <a:rPr lang="en-US" sz="1600">
                <a:latin typeface="Poppins SemiBold"/>
                <a:cs typeface="Poppins SemiBold"/>
              </a:rPr>
              <a:t>MAT team working on the road rehabilitation project at </a:t>
            </a:r>
            <a:r>
              <a:rPr lang="en-US" sz="1600" err="1">
                <a:latin typeface="Poppins SemiBold"/>
                <a:cs typeface="Poppins SemiBold"/>
              </a:rPr>
              <a:t>Seedskadee</a:t>
            </a:r>
            <a:r>
              <a:rPr lang="en-US" sz="1600">
                <a:latin typeface="Poppins SemiBold"/>
                <a:cs typeface="Poppins SemiBold"/>
              </a:rPr>
              <a:t> NWR, WY.</a:t>
            </a:r>
            <a:endParaRPr lang="en-US" sz="1600">
              <a:latin typeface="Poppins SemiBold"/>
              <a:cs typeface="Poppins SemiBold"/>
              <a:sym typeface="Calibri"/>
            </a:endParaRPr>
          </a:p>
        </p:txBody>
      </p:sp>
      <p:pic>
        <p:nvPicPr>
          <p:cNvPr id="5" name="Picture 5">
            <a:extLst>
              <a:ext uri="{FF2B5EF4-FFF2-40B4-BE49-F238E27FC236}">
                <a16:creationId xmlns:a16="http://schemas.microsoft.com/office/drawing/2014/main" id="{5CD69EA3-23C4-E6F0-8EA8-69C0FC64F36F}"/>
              </a:ext>
            </a:extLst>
          </p:cNvPr>
          <p:cNvPicPr>
            <a:picLocks noChangeAspect="1"/>
          </p:cNvPicPr>
          <p:nvPr/>
        </p:nvPicPr>
        <p:blipFill>
          <a:blip r:embed="rId4"/>
          <a:stretch>
            <a:fillRect/>
          </a:stretch>
        </p:blipFill>
        <p:spPr>
          <a:xfrm>
            <a:off x="2005" y="3105183"/>
            <a:ext cx="2973805" cy="1981131"/>
          </a:xfrm>
          <a:prstGeom prst="rect">
            <a:avLst/>
          </a:prstGeom>
        </p:spPr>
      </p:pic>
      <p:pic>
        <p:nvPicPr>
          <p:cNvPr id="6" name="Picture 7">
            <a:extLst>
              <a:ext uri="{FF2B5EF4-FFF2-40B4-BE49-F238E27FC236}">
                <a16:creationId xmlns:a16="http://schemas.microsoft.com/office/drawing/2014/main" id="{3663E78E-4768-E6A8-AA5C-9BFCDDCE3D86}"/>
              </a:ext>
            </a:extLst>
          </p:cNvPr>
          <p:cNvPicPr>
            <a:picLocks noChangeAspect="1"/>
          </p:cNvPicPr>
          <p:nvPr/>
        </p:nvPicPr>
        <p:blipFill>
          <a:blip r:embed="rId5"/>
          <a:stretch>
            <a:fillRect/>
          </a:stretch>
        </p:blipFill>
        <p:spPr>
          <a:xfrm>
            <a:off x="2005" y="1109947"/>
            <a:ext cx="2973805" cy="1981131"/>
          </a:xfrm>
          <a:prstGeom prst="rect">
            <a:avLst/>
          </a:prstGeom>
        </p:spPr>
      </p:pic>
      <p:pic>
        <p:nvPicPr>
          <p:cNvPr id="8" name="Picture 8">
            <a:extLst>
              <a:ext uri="{FF2B5EF4-FFF2-40B4-BE49-F238E27FC236}">
                <a16:creationId xmlns:a16="http://schemas.microsoft.com/office/drawing/2014/main" id="{2790D2DE-64D5-23DC-39C0-1E0AED2525FE}"/>
              </a:ext>
            </a:extLst>
          </p:cNvPr>
          <p:cNvPicPr>
            <a:picLocks noChangeAspect="1"/>
          </p:cNvPicPr>
          <p:nvPr/>
        </p:nvPicPr>
        <p:blipFill>
          <a:blip r:embed="rId6"/>
          <a:stretch>
            <a:fillRect/>
          </a:stretch>
        </p:blipFill>
        <p:spPr>
          <a:xfrm>
            <a:off x="2979821" y="1109947"/>
            <a:ext cx="2973805" cy="1981131"/>
          </a:xfrm>
          <a:prstGeom prst="rect">
            <a:avLst/>
          </a:prstGeom>
        </p:spPr>
      </p:pic>
      <p:pic>
        <p:nvPicPr>
          <p:cNvPr id="9" name="Picture 9">
            <a:extLst>
              <a:ext uri="{FF2B5EF4-FFF2-40B4-BE49-F238E27FC236}">
                <a16:creationId xmlns:a16="http://schemas.microsoft.com/office/drawing/2014/main" id="{77E4DD12-0850-C739-DBB3-3D77FAA902F1}"/>
              </a:ext>
            </a:extLst>
          </p:cNvPr>
          <p:cNvPicPr>
            <a:picLocks noChangeAspect="1"/>
          </p:cNvPicPr>
          <p:nvPr/>
        </p:nvPicPr>
        <p:blipFill>
          <a:blip r:embed="rId7"/>
          <a:stretch>
            <a:fillRect/>
          </a:stretch>
        </p:blipFill>
        <p:spPr>
          <a:xfrm>
            <a:off x="2979821" y="3105184"/>
            <a:ext cx="2973805" cy="1981131"/>
          </a:xfrm>
          <a:prstGeom prst="rect">
            <a:avLst/>
          </a:prstGeom>
        </p:spPr>
      </p:pic>
    </p:spTree>
    <p:extLst>
      <p:ext uri="{BB962C8B-B14F-4D97-AF65-F5344CB8AC3E}">
        <p14:creationId xmlns:p14="http://schemas.microsoft.com/office/powerpoint/2010/main" val="5404850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607D-4C94-E929-B7CB-933849D96C3F}"/>
              </a:ext>
            </a:extLst>
          </p:cNvPr>
          <p:cNvSpPr>
            <a:spLocks noGrp="1"/>
          </p:cNvSpPr>
          <p:nvPr>
            <p:ph type="title"/>
          </p:nvPr>
        </p:nvSpPr>
        <p:spPr/>
        <p:txBody>
          <a:bodyPr/>
          <a:lstStyle/>
          <a:p>
            <a:pPr>
              <a:lnSpc>
                <a:spcPct val="100000"/>
              </a:lnSpc>
            </a:pPr>
            <a:r>
              <a:rPr lang="en-US"/>
              <a:t>Questions?</a:t>
            </a:r>
          </a:p>
        </p:txBody>
      </p:sp>
    </p:spTree>
    <p:extLst>
      <p:ext uri="{BB962C8B-B14F-4D97-AF65-F5344CB8AC3E}">
        <p14:creationId xmlns:p14="http://schemas.microsoft.com/office/powerpoint/2010/main" val="195306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0B58E5A-BDE9-F9D1-2832-41062C2807A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073" r="12073"/>
          <a:stretch>
            <a:fillRect/>
          </a:stretch>
        </p:blipFill>
        <p:spPr/>
      </p:pic>
      <p:sp>
        <p:nvSpPr>
          <p:cNvPr id="3" name="Text Placeholder 2">
            <a:extLst>
              <a:ext uri="{FF2B5EF4-FFF2-40B4-BE49-F238E27FC236}">
                <a16:creationId xmlns:a16="http://schemas.microsoft.com/office/drawing/2014/main" id="{2F6BB562-4596-2329-B8C6-539502A657E1}"/>
              </a:ext>
            </a:extLst>
          </p:cNvPr>
          <p:cNvSpPr>
            <a:spLocks noGrp="1"/>
          </p:cNvSpPr>
          <p:nvPr>
            <p:ph type="body" sz="quarter" idx="15"/>
          </p:nvPr>
        </p:nvSpPr>
        <p:spPr>
          <a:xfrm>
            <a:off x="6483604" y="1862989"/>
            <a:ext cx="5135391" cy="4058102"/>
          </a:xfrm>
        </p:spPr>
        <p:txBody>
          <a:bodyPr>
            <a:normAutofit fontScale="32500" lnSpcReduction="20000"/>
          </a:bodyPr>
          <a:lstStyle/>
          <a:p>
            <a:pPr algn="l">
              <a:lnSpc>
                <a:spcPct val="120000"/>
              </a:lnSpc>
            </a:pPr>
            <a:r>
              <a:rPr lang="en-US" b="1" i="0">
                <a:solidFill>
                  <a:srgbClr val="4A4A4A"/>
                </a:solidFill>
                <a:effectLst/>
                <a:latin typeface="Poppins ExtraBold" panose="00000900000000000000" pitchFamily="2" charset="0"/>
                <a:cs typeface="Poppins ExtraBold" panose="00000900000000000000" pitchFamily="2" charset="0"/>
              </a:rPr>
              <a:t>$455M over 5 years</a:t>
            </a:r>
          </a:p>
          <a:p>
            <a:pPr marL="228600" indent="-228600" algn="l">
              <a:lnSpc>
                <a:spcPct val="120000"/>
              </a:lnSpc>
              <a:buFont typeface="+mj-lt"/>
              <a:buAutoNum type="arabicPeriod"/>
            </a:pPr>
            <a:r>
              <a:rPr lang="en-US" b="1" i="0">
                <a:solidFill>
                  <a:srgbClr val="4A4A4A"/>
                </a:solidFill>
                <a:effectLst/>
                <a:latin typeface="Poppins ExtraBold" panose="00000900000000000000" pitchFamily="2" charset="0"/>
                <a:cs typeface="Poppins ExtraBold" panose="00000900000000000000" pitchFamily="2" charset="0"/>
              </a:rPr>
              <a:t> Klamath Basin Restoration Program</a:t>
            </a:r>
          </a:p>
          <a:p>
            <a:pPr marL="228600" indent="-228600" algn="l">
              <a:lnSpc>
                <a:spcPct val="120000"/>
              </a:lnSpc>
              <a:buFont typeface="+mj-lt"/>
              <a:buAutoNum type="arabicPeriod"/>
            </a:pPr>
            <a:r>
              <a:rPr lang="en-US" b="1" i="0">
                <a:solidFill>
                  <a:srgbClr val="4A4A4A"/>
                </a:solidFill>
                <a:effectLst/>
                <a:latin typeface="Poppins ExtraBold" panose="00000900000000000000" pitchFamily="2" charset="0"/>
                <a:cs typeface="Poppins ExtraBold" panose="00000900000000000000" pitchFamily="2" charset="0"/>
              </a:rPr>
              <a:t> Sagebrush Ecosystem</a:t>
            </a:r>
          </a:p>
          <a:p>
            <a:pPr marL="228600" indent="-228600" algn="l">
              <a:lnSpc>
                <a:spcPct val="120000"/>
              </a:lnSpc>
              <a:buFont typeface="+mj-lt"/>
              <a:buAutoNum type="arabicPeriod"/>
            </a:pPr>
            <a:r>
              <a:rPr lang="en-US" b="1" i="0">
                <a:solidFill>
                  <a:srgbClr val="4A4A4A"/>
                </a:solidFill>
                <a:effectLst/>
                <a:latin typeface="Poppins ExtraBold" panose="00000900000000000000" pitchFamily="2" charset="0"/>
                <a:cs typeface="Poppins ExtraBold" panose="00000900000000000000" pitchFamily="2" charset="0"/>
              </a:rPr>
              <a:t> Delaware River Basin Restoration</a:t>
            </a:r>
          </a:p>
          <a:p>
            <a:pPr marL="228600" indent="-228600" algn="l">
              <a:lnSpc>
                <a:spcPct val="120000"/>
              </a:lnSpc>
              <a:buFont typeface="+mj-lt"/>
              <a:buAutoNum type="arabicPeriod"/>
            </a:pPr>
            <a:r>
              <a:rPr lang="en-US" b="1" i="0">
                <a:solidFill>
                  <a:srgbClr val="4A4A4A"/>
                </a:solidFill>
                <a:effectLst/>
                <a:latin typeface="Poppins ExtraBold" panose="00000900000000000000" pitchFamily="2" charset="0"/>
                <a:cs typeface="Poppins ExtraBold" panose="00000900000000000000" pitchFamily="2" charset="0"/>
              </a:rPr>
              <a:t> Lake Tahoe Restoration</a:t>
            </a:r>
          </a:p>
          <a:p>
            <a:pPr marL="228600" indent="-228600" algn="l">
              <a:lnSpc>
                <a:spcPct val="120000"/>
              </a:lnSpc>
              <a:buFont typeface="+mj-lt"/>
              <a:buAutoNum type="arabicPeriod"/>
            </a:pPr>
            <a:r>
              <a:rPr lang="en-US" b="1" i="0">
                <a:solidFill>
                  <a:srgbClr val="4A4A4A"/>
                </a:solidFill>
                <a:effectLst/>
                <a:latin typeface="Poppins ExtraBold" panose="00000900000000000000" pitchFamily="2" charset="0"/>
                <a:cs typeface="Poppins ExtraBold" panose="00000900000000000000" pitchFamily="2" charset="0"/>
              </a:rPr>
              <a:t> National Fish Passage Program</a:t>
            </a:r>
          </a:p>
          <a:p>
            <a:pPr algn="l">
              <a:lnSpc>
                <a:spcPct val="120000"/>
              </a:lnSpc>
            </a:pPr>
            <a:endParaRPr lang="en-US" b="1" i="0">
              <a:solidFill>
                <a:srgbClr val="4A4A4A"/>
              </a:solidFill>
              <a:effectLst/>
              <a:latin typeface="Poppins ExtraBold" panose="00000900000000000000" pitchFamily="2" charset="0"/>
              <a:cs typeface="Poppins ExtraBold" panose="00000900000000000000" pitchFamily="2" charset="0"/>
            </a:endParaRPr>
          </a:p>
          <a:p>
            <a:pPr algn="l">
              <a:lnSpc>
                <a:spcPct val="120000"/>
              </a:lnSpc>
            </a:pPr>
            <a:r>
              <a:rPr lang="en-US" b="1" i="0">
                <a:solidFill>
                  <a:schemeClr val="accent6">
                    <a:lumMod val="10000"/>
                  </a:schemeClr>
                </a:solidFill>
                <a:effectLst/>
                <a:latin typeface="Poppins ExtraBold" panose="00000900000000000000" pitchFamily="2" charset="0"/>
                <a:cs typeface="Poppins ExtraBold" panose="00000900000000000000" pitchFamily="2" charset="0"/>
              </a:rPr>
              <a:t>Other Elements</a:t>
            </a:r>
          </a:p>
          <a:p>
            <a:pPr marL="228600" indent="-228600" algn="l">
              <a:lnSpc>
                <a:spcPct val="120000"/>
              </a:lnSpc>
              <a:buFont typeface="+mj-lt"/>
              <a:buAutoNum type="arabicPeriod"/>
            </a:pPr>
            <a:r>
              <a:rPr lang="en-US" b="1" i="0">
                <a:solidFill>
                  <a:schemeClr val="accent6">
                    <a:lumMod val="10000"/>
                  </a:schemeClr>
                </a:solidFill>
                <a:effectLst/>
                <a:latin typeface="Poppins ExtraBold" panose="00000900000000000000" pitchFamily="2" charset="0"/>
                <a:cs typeface="Poppins ExtraBold" panose="00000900000000000000" pitchFamily="2" charset="0"/>
              </a:rPr>
              <a:t>Legacy Pollution</a:t>
            </a:r>
          </a:p>
          <a:p>
            <a:pPr marL="228600" indent="-228600" algn="l">
              <a:lnSpc>
                <a:spcPct val="120000"/>
              </a:lnSpc>
              <a:buFont typeface="+mj-lt"/>
              <a:buAutoNum type="arabicPeriod"/>
            </a:pPr>
            <a:r>
              <a:rPr lang="en-US" b="1" i="0">
                <a:solidFill>
                  <a:schemeClr val="accent6">
                    <a:lumMod val="10000"/>
                  </a:schemeClr>
                </a:solidFill>
                <a:effectLst/>
                <a:latin typeface="Poppins ExtraBold" panose="00000900000000000000" pitchFamily="2" charset="0"/>
                <a:cs typeface="Poppins ExtraBold" panose="00000900000000000000" pitchFamily="2" charset="0"/>
              </a:rPr>
              <a:t> Ecosystem Restoration</a:t>
            </a:r>
          </a:p>
          <a:p>
            <a:pPr marL="228600" indent="-228600" algn="l">
              <a:lnSpc>
                <a:spcPct val="120000"/>
              </a:lnSpc>
              <a:buFont typeface="+mj-lt"/>
              <a:buAutoNum type="arabicPeriod"/>
            </a:pPr>
            <a:r>
              <a:rPr lang="en-US" b="1">
                <a:solidFill>
                  <a:schemeClr val="accent6">
                    <a:lumMod val="10000"/>
                  </a:schemeClr>
                </a:solidFill>
                <a:latin typeface="Poppins ExtraBold" panose="00000900000000000000" pitchFamily="2" charset="0"/>
                <a:cs typeface="Poppins ExtraBold" panose="00000900000000000000" pitchFamily="2" charset="0"/>
              </a:rPr>
              <a:t>Wildfire Mitigation </a:t>
            </a:r>
          </a:p>
          <a:p>
            <a:pPr>
              <a:lnSpc>
                <a:spcPct val="120000"/>
              </a:lnSpc>
            </a:pPr>
            <a:endParaRPr lang="en-US">
              <a:latin typeface="Poppins ExtraBold" panose="00000900000000000000" pitchFamily="2" charset="0"/>
              <a:cs typeface="Poppins ExtraBold" panose="00000900000000000000" pitchFamily="2" charset="0"/>
            </a:endParaRPr>
          </a:p>
        </p:txBody>
      </p:sp>
      <p:sp>
        <p:nvSpPr>
          <p:cNvPr id="8" name="Title 1">
            <a:extLst>
              <a:ext uri="{FF2B5EF4-FFF2-40B4-BE49-F238E27FC236}">
                <a16:creationId xmlns:a16="http://schemas.microsoft.com/office/drawing/2014/main" id="{729D687E-00A2-EBF0-7ABD-D891D1D9FFE1}"/>
              </a:ext>
            </a:extLst>
          </p:cNvPr>
          <p:cNvSpPr txBox="1">
            <a:spLocks/>
          </p:cNvSpPr>
          <p:nvPr/>
        </p:nvSpPr>
        <p:spPr>
          <a:xfrm>
            <a:off x="6080760" y="737621"/>
            <a:ext cx="5477666" cy="1325563"/>
          </a:xfrm>
          <a:prstGeom prst="rect">
            <a:avLst/>
          </a:prstGeom>
        </p:spPr>
        <p:txBody>
          <a:bodyPr>
            <a:normAutofit fontScale="67500" lnSpcReduction="20000"/>
          </a:bodyPr>
          <a:lstStyle>
            <a:lvl1pPr algn="l" defTabSz="914400" rtl="0" eaLnBrk="1" latinLnBrk="0" hangingPunct="1">
              <a:lnSpc>
                <a:spcPct val="90000"/>
              </a:lnSpc>
              <a:spcBef>
                <a:spcPct val="0"/>
              </a:spcBef>
              <a:buNone/>
              <a:defRPr sz="5400" b="0" kern="1200">
                <a:solidFill>
                  <a:schemeClr val="accent1"/>
                </a:solidFill>
                <a:latin typeface="Poppins ExtraBold" panose="00000900000000000000" pitchFamily="2" charset="0"/>
                <a:ea typeface="+mj-ea"/>
                <a:cs typeface="Poppins ExtraBold" panose="00000900000000000000" pitchFamily="2" charset="0"/>
              </a:defRPr>
            </a:lvl1pPr>
          </a:lstStyle>
          <a:p>
            <a:pPr>
              <a:lnSpc>
                <a:spcPct val="120000"/>
              </a:lnSpc>
            </a:pPr>
            <a:r>
              <a:rPr lang="en-US"/>
              <a:t>Bipartisan Infrastructure Law</a:t>
            </a:r>
          </a:p>
        </p:txBody>
      </p:sp>
    </p:spTree>
    <p:extLst>
      <p:ext uri="{BB962C8B-B14F-4D97-AF65-F5344CB8AC3E}">
        <p14:creationId xmlns:p14="http://schemas.microsoft.com/office/powerpoint/2010/main" val="200657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6259-70DB-BF48-D12D-63CE9D2FA7FB}"/>
              </a:ext>
            </a:extLst>
          </p:cNvPr>
          <p:cNvSpPr>
            <a:spLocks noGrp="1"/>
          </p:cNvSpPr>
          <p:nvPr>
            <p:ph type="title"/>
          </p:nvPr>
        </p:nvSpPr>
        <p:spPr/>
        <p:txBody>
          <a:bodyPr>
            <a:normAutofit fontScale="90000"/>
          </a:bodyPr>
          <a:lstStyle/>
          <a:p>
            <a:r>
              <a:rPr lang="en-US"/>
              <a:t>Klamath Basin Restoration</a:t>
            </a:r>
          </a:p>
        </p:txBody>
      </p:sp>
      <p:sp>
        <p:nvSpPr>
          <p:cNvPr id="3" name="Text Placeholder 2">
            <a:extLst>
              <a:ext uri="{FF2B5EF4-FFF2-40B4-BE49-F238E27FC236}">
                <a16:creationId xmlns:a16="http://schemas.microsoft.com/office/drawing/2014/main" id="{144B5CBA-43C5-91A6-21DF-B007DB0ED8EA}"/>
              </a:ext>
            </a:extLst>
          </p:cNvPr>
          <p:cNvSpPr>
            <a:spLocks noGrp="1"/>
          </p:cNvSpPr>
          <p:nvPr>
            <p:ph type="body" sz="quarter" idx="13"/>
          </p:nvPr>
        </p:nvSpPr>
        <p:spPr/>
        <p:txBody>
          <a:bodyPr>
            <a:normAutofit fontScale="47500" lnSpcReduction="20000"/>
          </a:bodyPr>
          <a:lstStyle/>
          <a:p>
            <a:pPr>
              <a:lnSpc>
                <a:spcPct val="120000"/>
              </a:lnSpc>
            </a:pPr>
            <a:r>
              <a:rPr lang="en-US" b="1">
                <a:solidFill>
                  <a:srgbClr val="4A4A4A"/>
                </a:solidFill>
              </a:rPr>
              <a:t>$162</a:t>
            </a:r>
            <a:r>
              <a:rPr lang="en-US" b="1" i="0">
                <a:solidFill>
                  <a:srgbClr val="4A4A4A"/>
                </a:solidFill>
                <a:effectLst/>
              </a:rPr>
              <a:t> million over five years</a:t>
            </a:r>
          </a:p>
          <a:p>
            <a:pPr>
              <a:lnSpc>
                <a:spcPct val="120000"/>
              </a:lnSpc>
            </a:pPr>
            <a:r>
              <a:rPr lang="en-US" b="1" i="0">
                <a:solidFill>
                  <a:srgbClr val="4A4A4A"/>
                </a:solidFill>
                <a:effectLst/>
              </a:rPr>
              <a:t>Enhancing captive rearing of Lost River and </a:t>
            </a:r>
            <a:r>
              <a:rPr lang="en-US" b="1" i="0" err="1">
                <a:solidFill>
                  <a:srgbClr val="4A4A4A"/>
                </a:solidFill>
                <a:effectLst/>
              </a:rPr>
              <a:t>shortnose</a:t>
            </a:r>
            <a:r>
              <a:rPr lang="en-US" b="1" i="0">
                <a:solidFill>
                  <a:srgbClr val="4A4A4A"/>
                </a:solidFill>
                <a:effectLst/>
              </a:rPr>
              <a:t> sucker species</a:t>
            </a:r>
          </a:p>
          <a:p>
            <a:pPr>
              <a:lnSpc>
                <a:spcPct val="120000"/>
              </a:lnSpc>
            </a:pPr>
            <a:r>
              <a:rPr lang="en-US" b="1">
                <a:solidFill>
                  <a:srgbClr val="4A4A4A"/>
                </a:solidFill>
              </a:rPr>
              <a:t>A</a:t>
            </a:r>
            <a:r>
              <a:rPr lang="en-US" b="1" i="0">
                <a:solidFill>
                  <a:srgbClr val="4A4A4A"/>
                </a:solidFill>
                <a:effectLst/>
              </a:rPr>
              <a:t>ddressing water quality and water quantity issues</a:t>
            </a:r>
          </a:p>
          <a:p>
            <a:pPr>
              <a:lnSpc>
                <a:spcPct val="120000"/>
              </a:lnSpc>
            </a:pPr>
            <a:r>
              <a:rPr lang="en-US" b="1" i="0">
                <a:solidFill>
                  <a:srgbClr val="4A4A4A"/>
                </a:solidFill>
                <a:effectLst/>
              </a:rPr>
              <a:t>Supporting improvements for waterfowl and salmon and other native fish species </a:t>
            </a:r>
            <a:endParaRPr lang="en-US" b="1"/>
          </a:p>
        </p:txBody>
      </p:sp>
      <p:pic>
        <p:nvPicPr>
          <p:cNvPr id="6" name="Picture Placeholder 5">
            <a:extLst>
              <a:ext uri="{FF2B5EF4-FFF2-40B4-BE49-F238E27FC236}">
                <a16:creationId xmlns:a16="http://schemas.microsoft.com/office/drawing/2014/main" id="{B8D2DDE5-C107-DAD1-DC25-85EBFA1A17C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5680" r="15680"/>
          <a:stretch>
            <a:fillRect/>
          </a:stretch>
        </p:blipFill>
        <p:spPr/>
      </p:pic>
    </p:spTree>
    <p:extLst>
      <p:ext uri="{BB962C8B-B14F-4D97-AF65-F5344CB8AC3E}">
        <p14:creationId xmlns:p14="http://schemas.microsoft.com/office/powerpoint/2010/main" val="252984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2173-631F-389B-79B7-39E9D5ED6B0D}"/>
              </a:ext>
            </a:extLst>
          </p:cNvPr>
          <p:cNvSpPr>
            <a:spLocks noGrp="1"/>
          </p:cNvSpPr>
          <p:nvPr>
            <p:ph type="title"/>
          </p:nvPr>
        </p:nvSpPr>
        <p:spPr/>
        <p:txBody>
          <a:bodyPr/>
          <a:lstStyle/>
          <a:p>
            <a:r>
              <a:rPr lang="en-US"/>
              <a:t>Sagebrush</a:t>
            </a:r>
          </a:p>
        </p:txBody>
      </p:sp>
      <p:pic>
        <p:nvPicPr>
          <p:cNvPr id="6" name="Picture Placeholder 5">
            <a:extLst>
              <a:ext uri="{FF2B5EF4-FFF2-40B4-BE49-F238E27FC236}">
                <a16:creationId xmlns:a16="http://schemas.microsoft.com/office/drawing/2014/main" id="{00AA7C50-4A92-B302-0F2B-F6532ABD653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533" r="18533"/>
          <a:stretch>
            <a:fillRect/>
          </a:stretch>
        </p:blipFill>
        <p:spPr/>
      </p:pic>
      <p:sp>
        <p:nvSpPr>
          <p:cNvPr id="4" name="Text Placeholder 3">
            <a:extLst>
              <a:ext uri="{FF2B5EF4-FFF2-40B4-BE49-F238E27FC236}">
                <a16:creationId xmlns:a16="http://schemas.microsoft.com/office/drawing/2014/main" id="{52768C02-48E1-05A8-4843-C5CCF711F2FC}"/>
              </a:ext>
            </a:extLst>
          </p:cNvPr>
          <p:cNvSpPr>
            <a:spLocks noGrp="1"/>
          </p:cNvSpPr>
          <p:nvPr>
            <p:ph type="body" sz="quarter" idx="16"/>
          </p:nvPr>
        </p:nvSpPr>
        <p:spPr/>
        <p:txBody>
          <a:bodyPr>
            <a:normAutofit fontScale="85000" lnSpcReduction="20000"/>
          </a:bodyPr>
          <a:lstStyle/>
          <a:p>
            <a:pPr>
              <a:lnSpc>
                <a:spcPct val="120000"/>
              </a:lnSpc>
            </a:pPr>
            <a:r>
              <a:rPr lang="en-US" b="0" i="0">
                <a:solidFill>
                  <a:srgbClr val="4A4A4A"/>
                </a:solidFill>
                <a:effectLst/>
              </a:rPr>
              <a:t>$50M over five years</a:t>
            </a:r>
          </a:p>
          <a:p>
            <a:pPr>
              <a:lnSpc>
                <a:spcPct val="120000"/>
              </a:lnSpc>
            </a:pPr>
            <a:endParaRPr lang="en-US">
              <a:solidFill>
                <a:srgbClr val="4A4A4A"/>
              </a:solidFill>
            </a:endParaRPr>
          </a:p>
          <a:p>
            <a:pPr>
              <a:lnSpc>
                <a:spcPct val="120000"/>
              </a:lnSpc>
            </a:pPr>
            <a:r>
              <a:rPr lang="en-US">
                <a:solidFill>
                  <a:srgbClr val="4A4A4A"/>
                </a:solidFill>
              </a:rPr>
              <a:t>Focus on invasives, water, </a:t>
            </a:r>
            <a:r>
              <a:rPr lang="en-US">
                <a:solidFill>
                  <a:schemeClr val="accent6">
                    <a:lumMod val="10000"/>
                  </a:schemeClr>
                </a:solidFill>
              </a:rPr>
              <a:t>community and economic sustainability</a:t>
            </a:r>
          </a:p>
        </p:txBody>
      </p:sp>
    </p:spTree>
    <p:extLst>
      <p:ext uri="{BB962C8B-B14F-4D97-AF65-F5344CB8AC3E}">
        <p14:creationId xmlns:p14="http://schemas.microsoft.com/office/powerpoint/2010/main" val="346703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879D-0B6E-2B87-BC4C-8F39478715D2}"/>
              </a:ext>
            </a:extLst>
          </p:cNvPr>
          <p:cNvSpPr>
            <a:spLocks noGrp="1"/>
          </p:cNvSpPr>
          <p:nvPr>
            <p:ph type="title"/>
          </p:nvPr>
        </p:nvSpPr>
        <p:spPr/>
        <p:txBody>
          <a:bodyPr>
            <a:normAutofit fontScale="90000"/>
          </a:bodyPr>
          <a:lstStyle/>
          <a:p>
            <a:r>
              <a:rPr lang="en-US"/>
              <a:t>Delaware Basin</a:t>
            </a:r>
          </a:p>
        </p:txBody>
      </p:sp>
      <p:sp>
        <p:nvSpPr>
          <p:cNvPr id="3" name="Text Placeholder 2">
            <a:extLst>
              <a:ext uri="{FF2B5EF4-FFF2-40B4-BE49-F238E27FC236}">
                <a16:creationId xmlns:a16="http://schemas.microsoft.com/office/drawing/2014/main" id="{B660A4CD-A848-936C-1AC3-B37B917FB61A}"/>
              </a:ext>
            </a:extLst>
          </p:cNvPr>
          <p:cNvSpPr>
            <a:spLocks noGrp="1"/>
          </p:cNvSpPr>
          <p:nvPr>
            <p:ph type="body" sz="quarter" idx="13"/>
          </p:nvPr>
        </p:nvSpPr>
        <p:spPr/>
        <p:txBody>
          <a:bodyPr>
            <a:normAutofit fontScale="85000" lnSpcReduction="10000"/>
          </a:bodyPr>
          <a:lstStyle/>
          <a:p>
            <a:pPr>
              <a:lnSpc>
                <a:spcPct val="120000"/>
              </a:lnSpc>
            </a:pPr>
            <a:r>
              <a:rPr lang="en-US"/>
              <a:t>$26M over five years</a:t>
            </a:r>
          </a:p>
          <a:p>
            <a:pPr>
              <a:lnSpc>
                <a:spcPct val="120000"/>
              </a:lnSpc>
            </a:pPr>
            <a:endParaRPr lang="en-US"/>
          </a:p>
          <a:p>
            <a:pPr>
              <a:lnSpc>
                <a:spcPct val="110000"/>
              </a:lnSpc>
            </a:pPr>
            <a:r>
              <a:rPr lang="en-US"/>
              <a:t>Focus on green infrastructure</a:t>
            </a:r>
          </a:p>
        </p:txBody>
      </p:sp>
      <p:pic>
        <p:nvPicPr>
          <p:cNvPr id="2050" name="Picture 2" descr="A group of people prepare to launch kayaks on a cobble river beach">
            <a:extLst>
              <a:ext uri="{FF2B5EF4-FFF2-40B4-BE49-F238E27FC236}">
                <a16:creationId xmlns:a16="http://schemas.microsoft.com/office/drawing/2014/main" id="{A3E85989-2809-984E-6C15-DD1E983B0648}"/>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1409" r="114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9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D25F-58BA-E5E0-5179-7A7340B057F8}"/>
              </a:ext>
            </a:extLst>
          </p:cNvPr>
          <p:cNvSpPr>
            <a:spLocks noGrp="1"/>
          </p:cNvSpPr>
          <p:nvPr>
            <p:ph type="title"/>
          </p:nvPr>
        </p:nvSpPr>
        <p:spPr/>
        <p:txBody>
          <a:bodyPr/>
          <a:lstStyle/>
          <a:p>
            <a:r>
              <a:rPr lang="en-US"/>
              <a:t>Lake Tahoe</a:t>
            </a:r>
          </a:p>
        </p:txBody>
      </p:sp>
      <p:sp>
        <p:nvSpPr>
          <p:cNvPr id="4" name="Text Placeholder 3">
            <a:extLst>
              <a:ext uri="{FF2B5EF4-FFF2-40B4-BE49-F238E27FC236}">
                <a16:creationId xmlns:a16="http://schemas.microsoft.com/office/drawing/2014/main" id="{7B441CC7-C0D4-4A58-BE66-32F9BD183FC6}"/>
              </a:ext>
            </a:extLst>
          </p:cNvPr>
          <p:cNvSpPr>
            <a:spLocks noGrp="1"/>
          </p:cNvSpPr>
          <p:nvPr>
            <p:ph type="body" sz="quarter" idx="16"/>
          </p:nvPr>
        </p:nvSpPr>
        <p:spPr/>
        <p:txBody>
          <a:bodyPr/>
          <a:lstStyle/>
          <a:p>
            <a:pPr>
              <a:lnSpc>
                <a:spcPct val="100000"/>
              </a:lnSpc>
            </a:pPr>
            <a:r>
              <a:rPr lang="en-US"/>
              <a:t>$17M over five years</a:t>
            </a:r>
          </a:p>
          <a:p>
            <a:pPr>
              <a:lnSpc>
                <a:spcPct val="100000"/>
              </a:lnSpc>
            </a:pPr>
            <a:endParaRPr lang="en-US"/>
          </a:p>
          <a:p>
            <a:pPr>
              <a:lnSpc>
                <a:spcPct val="100000"/>
              </a:lnSpc>
            </a:pPr>
            <a:r>
              <a:rPr lang="en-US"/>
              <a:t>Focus on invasive species</a:t>
            </a:r>
          </a:p>
        </p:txBody>
      </p:sp>
      <p:pic>
        <p:nvPicPr>
          <p:cNvPr id="3074" name="Picture 2" descr="A woman holds a monitoring device up to a tank that holds medium sized fish">
            <a:extLst>
              <a:ext uri="{FF2B5EF4-FFF2-40B4-BE49-F238E27FC236}">
                <a16:creationId xmlns:a16="http://schemas.microsoft.com/office/drawing/2014/main" id="{FD768C4C-EDC8-129F-802E-E486B93228FE}"/>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19603" t="-209" r="-20400" b="209"/>
          <a:stretch/>
        </p:blipFill>
        <p:spPr bwMode="auto">
          <a:xfrm>
            <a:off x="6512579" y="1105793"/>
            <a:ext cx="7026001" cy="464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94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5EC8-9307-4937-6E3B-38757D6D072C}"/>
              </a:ext>
            </a:extLst>
          </p:cNvPr>
          <p:cNvSpPr>
            <a:spLocks noGrp="1"/>
          </p:cNvSpPr>
          <p:nvPr>
            <p:ph type="title"/>
          </p:nvPr>
        </p:nvSpPr>
        <p:spPr/>
        <p:txBody>
          <a:bodyPr/>
          <a:lstStyle/>
          <a:p>
            <a:r>
              <a:rPr lang="en-US"/>
              <a:t>Fish Passage</a:t>
            </a:r>
          </a:p>
        </p:txBody>
      </p:sp>
      <p:sp>
        <p:nvSpPr>
          <p:cNvPr id="3" name="Text Placeholder 2">
            <a:extLst>
              <a:ext uri="{FF2B5EF4-FFF2-40B4-BE49-F238E27FC236}">
                <a16:creationId xmlns:a16="http://schemas.microsoft.com/office/drawing/2014/main" id="{6063A435-1C5E-AD6B-569F-DEB950E212C6}"/>
              </a:ext>
            </a:extLst>
          </p:cNvPr>
          <p:cNvSpPr>
            <a:spLocks noGrp="1"/>
          </p:cNvSpPr>
          <p:nvPr>
            <p:ph type="body" sz="quarter" idx="13"/>
          </p:nvPr>
        </p:nvSpPr>
        <p:spPr/>
        <p:txBody>
          <a:bodyPr>
            <a:normAutofit fontScale="77500" lnSpcReduction="20000"/>
          </a:bodyPr>
          <a:lstStyle/>
          <a:p>
            <a:pPr>
              <a:lnSpc>
                <a:spcPct val="120000"/>
              </a:lnSpc>
            </a:pPr>
            <a:r>
              <a:rPr lang="en-US"/>
              <a:t>$200M over five years for aquatic ecosystem restoration through instream barrier removal</a:t>
            </a:r>
          </a:p>
        </p:txBody>
      </p:sp>
      <p:pic>
        <p:nvPicPr>
          <p:cNvPr id="7" name="Picture 6" descr="A picture containing outdoor, power shovel, transport&#10;&#10;Description automatically generated">
            <a:extLst>
              <a:ext uri="{FF2B5EF4-FFF2-40B4-BE49-F238E27FC236}">
                <a16:creationId xmlns:a16="http://schemas.microsoft.com/office/drawing/2014/main" id="{B9FA2A42-607A-61B1-DFF3-0D8AD4EE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82" y="835177"/>
            <a:ext cx="3869091" cy="2578763"/>
          </a:xfrm>
          <a:prstGeom prst="rect">
            <a:avLst/>
          </a:prstGeom>
        </p:spPr>
      </p:pic>
      <p:pic>
        <p:nvPicPr>
          <p:cNvPr id="8" name="Picture 7" descr="A group of fish in the water&#10;&#10;Description automatically generated with medium confidence">
            <a:extLst>
              <a:ext uri="{FF2B5EF4-FFF2-40B4-BE49-F238E27FC236}">
                <a16:creationId xmlns:a16="http://schemas.microsoft.com/office/drawing/2014/main" id="{6691909B-F15A-C1F0-F425-72A52B0F4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582" y="3455407"/>
            <a:ext cx="3889400" cy="2582562"/>
          </a:xfrm>
          <a:prstGeom prst="rect">
            <a:avLst/>
          </a:prstGeom>
        </p:spPr>
      </p:pic>
    </p:spTree>
    <p:extLst>
      <p:ext uri="{BB962C8B-B14F-4D97-AF65-F5344CB8AC3E}">
        <p14:creationId xmlns:p14="http://schemas.microsoft.com/office/powerpoint/2010/main" val="213409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D25F-58BA-E5E0-5179-7A7340B057F8}"/>
              </a:ext>
            </a:extLst>
          </p:cNvPr>
          <p:cNvSpPr>
            <a:spLocks noGrp="1"/>
          </p:cNvSpPr>
          <p:nvPr>
            <p:ph type="title"/>
          </p:nvPr>
        </p:nvSpPr>
        <p:spPr/>
        <p:txBody>
          <a:bodyPr>
            <a:normAutofit/>
          </a:bodyPr>
          <a:lstStyle/>
          <a:p>
            <a:r>
              <a:rPr lang="en-US"/>
              <a:t>Legacy Pollution</a:t>
            </a:r>
          </a:p>
        </p:txBody>
      </p:sp>
      <p:sp>
        <p:nvSpPr>
          <p:cNvPr id="4" name="Text Placeholder 3">
            <a:extLst>
              <a:ext uri="{FF2B5EF4-FFF2-40B4-BE49-F238E27FC236}">
                <a16:creationId xmlns:a16="http://schemas.microsoft.com/office/drawing/2014/main" id="{7B441CC7-C0D4-4A58-BE66-32F9BD183FC6}"/>
              </a:ext>
            </a:extLst>
          </p:cNvPr>
          <p:cNvSpPr>
            <a:spLocks noGrp="1"/>
          </p:cNvSpPr>
          <p:nvPr>
            <p:ph type="body" sz="quarter" idx="16"/>
          </p:nvPr>
        </p:nvSpPr>
        <p:spPr/>
        <p:txBody>
          <a:bodyPr>
            <a:normAutofit fontScale="92500" lnSpcReduction="10000"/>
          </a:bodyPr>
          <a:lstStyle/>
          <a:p>
            <a:pPr>
              <a:lnSpc>
                <a:spcPct val="110000"/>
              </a:lnSpc>
            </a:pPr>
            <a:r>
              <a:rPr lang="en-US"/>
              <a:t>Initial investment of $13.9M to plug 175 orphaned oil and gas wells at 6 Refuges in 2 States</a:t>
            </a:r>
          </a:p>
        </p:txBody>
      </p:sp>
      <p:pic>
        <p:nvPicPr>
          <p:cNvPr id="4098" name="Picture 2" descr="Pronghorn running through sagebrush with natural gas field facility in background.">
            <a:extLst>
              <a:ext uri="{FF2B5EF4-FFF2-40B4-BE49-F238E27FC236}">
                <a16:creationId xmlns:a16="http://schemas.microsoft.com/office/drawing/2014/main" id="{A2A37EFD-7FF6-5B1D-9D52-6D952DD82255}"/>
              </a:ext>
            </a:extLst>
          </p:cNvPr>
          <p:cNvPicPr>
            <a:picLocks noGrp="1" noChangeAspect="1" noChangeArrowheads="1"/>
          </p:cNvPicPr>
          <p:nvPr>
            <p:ph type="pic" sz="quarter" idx="15"/>
          </p:nvPr>
        </p:nvPicPr>
        <p:blipFill rotWithShape="1">
          <a:blip r:embed="rId3" cstate="print">
            <a:extLst>
              <a:ext uri="{28A0092B-C50C-407E-A947-70E740481C1C}">
                <a14:useLocalDpi xmlns:a14="http://schemas.microsoft.com/office/drawing/2010/main" val="0"/>
              </a:ext>
            </a:extLst>
          </a:blip>
          <a:srcRect l="25469" t="551" r="24107" b="-551"/>
          <a:stretch/>
        </p:blipFill>
        <p:spPr bwMode="auto">
          <a:xfrm>
            <a:off x="7135813" y="0"/>
            <a:ext cx="5056187" cy="606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21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5EC8-9307-4937-6E3B-38757D6D072C}"/>
              </a:ext>
            </a:extLst>
          </p:cNvPr>
          <p:cNvSpPr>
            <a:spLocks noGrp="1"/>
          </p:cNvSpPr>
          <p:nvPr>
            <p:ph type="title"/>
          </p:nvPr>
        </p:nvSpPr>
        <p:spPr/>
        <p:txBody>
          <a:bodyPr>
            <a:normAutofit fontScale="90000"/>
          </a:bodyPr>
          <a:lstStyle/>
          <a:p>
            <a:r>
              <a:rPr lang="en-US"/>
              <a:t>Ecosystem Restoration</a:t>
            </a:r>
          </a:p>
        </p:txBody>
      </p:sp>
      <p:sp>
        <p:nvSpPr>
          <p:cNvPr id="3" name="Text Placeholder 2">
            <a:extLst>
              <a:ext uri="{FF2B5EF4-FFF2-40B4-BE49-F238E27FC236}">
                <a16:creationId xmlns:a16="http://schemas.microsoft.com/office/drawing/2014/main" id="{6063A435-1C5E-AD6B-569F-DEB950E212C6}"/>
              </a:ext>
            </a:extLst>
          </p:cNvPr>
          <p:cNvSpPr>
            <a:spLocks noGrp="1"/>
          </p:cNvSpPr>
          <p:nvPr>
            <p:ph type="body" sz="quarter" idx="13"/>
          </p:nvPr>
        </p:nvSpPr>
        <p:spPr/>
        <p:txBody>
          <a:bodyPr>
            <a:normAutofit fontScale="55000" lnSpcReduction="20000"/>
          </a:bodyPr>
          <a:lstStyle/>
          <a:p>
            <a:pPr>
              <a:lnSpc>
                <a:spcPct val="120000"/>
              </a:lnSpc>
            </a:pPr>
            <a:r>
              <a:rPr lang="en-US"/>
              <a:t>$96.6M in Year 1</a:t>
            </a:r>
          </a:p>
          <a:p>
            <a:pPr>
              <a:lnSpc>
                <a:spcPct val="120000"/>
              </a:lnSpc>
            </a:pPr>
            <a:endParaRPr lang="en-US"/>
          </a:p>
          <a:p>
            <a:pPr>
              <a:lnSpc>
                <a:spcPct val="120000"/>
              </a:lnSpc>
            </a:pPr>
            <a:r>
              <a:rPr lang="en-US"/>
              <a:t>Healthy forests</a:t>
            </a:r>
          </a:p>
          <a:p>
            <a:pPr>
              <a:lnSpc>
                <a:spcPct val="120000"/>
              </a:lnSpc>
            </a:pPr>
            <a:r>
              <a:rPr lang="en-US"/>
              <a:t>Invasives</a:t>
            </a:r>
          </a:p>
          <a:p>
            <a:pPr>
              <a:lnSpc>
                <a:spcPct val="120000"/>
              </a:lnSpc>
            </a:pPr>
            <a:r>
              <a:rPr lang="en-US"/>
              <a:t>National Seed Strategy</a:t>
            </a:r>
          </a:p>
          <a:p>
            <a:pPr>
              <a:lnSpc>
                <a:spcPct val="120000"/>
              </a:lnSpc>
            </a:pPr>
            <a:r>
              <a:rPr lang="en-US"/>
              <a:t>Hazard mitigation</a:t>
            </a:r>
          </a:p>
        </p:txBody>
      </p:sp>
      <p:pic>
        <p:nvPicPr>
          <p:cNvPr id="5122" name="Picture 2" descr="image">
            <a:extLst>
              <a:ext uri="{FF2B5EF4-FFF2-40B4-BE49-F238E27FC236}">
                <a16:creationId xmlns:a16="http://schemas.microsoft.com/office/drawing/2014/main" id="{2A390541-FC24-5193-BBC7-D50893B03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4811"/>
            <a:ext cx="5801449" cy="39449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8FD44FA-2C1F-8A8B-BDF5-F49679A5C7E7}"/>
              </a:ext>
            </a:extLst>
          </p:cNvPr>
          <p:cNvSpPr txBox="1"/>
          <p:nvPr/>
        </p:nvSpPr>
        <p:spPr>
          <a:xfrm>
            <a:off x="0" y="5254534"/>
            <a:ext cx="6114196" cy="369332"/>
          </a:xfrm>
          <a:prstGeom prst="rect">
            <a:avLst/>
          </a:prstGeom>
          <a:noFill/>
        </p:spPr>
        <p:txBody>
          <a:bodyPr wrap="square">
            <a:spAutoFit/>
          </a:bodyPr>
          <a:lstStyle/>
          <a:p>
            <a:r>
              <a:rPr lang="en-US" b="0" i="0">
                <a:effectLst/>
                <a:latin typeface="Helvetica Neue"/>
              </a:rPr>
              <a:t>Photo  © Jack Jeffrey Photography</a:t>
            </a:r>
            <a:endParaRPr lang="en-US"/>
          </a:p>
        </p:txBody>
      </p:sp>
    </p:spTree>
    <p:extLst>
      <p:ext uri="{BB962C8B-B14F-4D97-AF65-F5344CB8AC3E}">
        <p14:creationId xmlns:p14="http://schemas.microsoft.com/office/powerpoint/2010/main" val="1680910031"/>
      </p:ext>
    </p:extLst>
  </p:cSld>
  <p:clrMapOvr>
    <a:masterClrMapping/>
  </p:clrMapOvr>
</p:sld>
</file>

<file path=ppt/theme/theme1.xml><?xml version="1.0" encoding="utf-8"?>
<a:theme xmlns:a="http://schemas.openxmlformats.org/drawingml/2006/main" name="1_USFWS-NWRS-Blue on White Text">
  <a:themeElements>
    <a:clrScheme name="FWS-2023-Colors">
      <a:dk1>
        <a:srgbClr val="02426D"/>
      </a:dk1>
      <a:lt1>
        <a:srgbClr val="FFFFFF"/>
      </a:lt1>
      <a:dk2>
        <a:srgbClr val="012037"/>
      </a:dk2>
      <a:lt2>
        <a:srgbClr val="FFE4A7"/>
      </a:lt2>
      <a:accent1>
        <a:srgbClr val="02426D"/>
      </a:accent1>
      <a:accent2>
        <a:srgbClr val="A3DBFF"/>
      </a:accent2>
      <a:accent3>
        <a:srgbClr val="D4E9F7"/>
      </a:accent3>
      <a:accent4>
        <a:srgbClr val="FFC94F"/>
      </a:accent4>
      <a:accent5>
        <a:srgbClr val="FF8A54"/>
      </a:accent5>
      <a:accent6>
        <a:srgbClr val="FFE4A7"/>
      </a:accent6>
      <a:hlink>
        <a:srgbClr val="FF8A54"/>
      </a:hlink>
      <a:folHlink>
        <a:srgbClr val="FFE4A7"/>
      </a:folHlink>
    </a:clrScheme>
    <a:fontScheme name="FWS-Presentation-Font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SFWS-NWRS-Presenations">
  <a:themeElements>
    <a:clrScheme name="FWS-2023-Colors">
      <a:dk1>
        <a:srgbClr val="02426D"/>
      </a:dk1>
      <a:lt1>
        <a:srgbClr val="FFFFFF"/>
      </a:lt1>
      <a:dk2>
        <a:srgbClr val="666666"/>
      </a:dk2>
      <a:lt2>
        <a:srgbClr val="FFE4A7"/>
      </a:lt2>
      <a:accent1>
        <a:srgbClr val="02426D"/>
      </a:accent1>
      <a:accent2>
        <a:srgbClr val="A3DBFF"/>
      </a:accent2>
      <a:accent3>
        <a:srgbClr val="D4E9F7"/>
      </a:accent3>
      <a:accent4>
        <a:srgbClr val="FFC94F"/>
      </a:accent4>
      <a:accent5>
        <a:srgbClr val="FF8A54"/>
      </a:accent5>
      <a:accent6>
        <a:srgbClr val="FFE4A7"/>
      </a:accent6>
      <a:hlink>
        <a:srgbClr val="02426D"/>
      </a:hlink>
      <a:folHlink>
        <a:srgbClr val="A3DBFF"/>
      </a:folHlink>
    </a:clrScheme>
    <a:fontScheme name="FWS-Presentation-Font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FWS-NWRS-Presenations" id="{64F683A6-D81D-4FC2-9A57-11F3A473F0B7}" vid="{DA0C8351-27F8-4F46-A055-A229295391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95E700ABD5241A66779020A0927B6" ma:contentTypeVersion="16" ma:contentTypeDescription="Create a new document." ma:contentTypeScope="" ma:versionID="39d1fd4e6de808090beb863397d6b344">
  <xsd:schema xmlns:xsd="http://www.w3.org/2001/XMLSchema" xmlns:xs="http://www.w3.org/2001/XMLSchema" xmlns:p="http://schemas.microsoft.com/office/2006/metadata/properties" xmlns:ns2="223e5d27-a3bc-45e3-84fb-84465a3e76a9" xmlns:ns3="7db837e7-9c44-40f5-8e35-316ae699ba0b" xmlns:ns4="31062a0d-ede8-4112-b4bb-00a9c1bc8e16" targetNamespace="http://schemas.microsoft.com/office/2006/metadata/properties" ma:root="true" ma:fieldsID="abec003ef54d765e71fc6fd5fdef5e8f" ns2:_="" ns3:_="" ns4:_="">
    <xsd:import namespace="223e5d27-a3bc-45e3-84fb-84465a3e76a9"/>
    <xsd:import namespace="7db837e7-9c44-40f5-8e35-316ae699ba0b"/>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ReportTitle" minOccurs="0"/>
                <xsd:element ref="ns2:DescriptionSummary" minOccurs="0"/>
                <xsd:element ref="ns2:MediaServiceOCR"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3e5d27-a3bc-45e3-84fb-84465a3e76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portTitle" ma:index="16" nillable="true" ma:displayName="Report Title" ma:description="Name of the report" ma:format="Dropdown" ma:internalName="ReportTitle">
      <xsd:simpleType>
        <xsd:restriction base="dms:Text">
          <xsd:maxLength value="255"/>
        </xsd:restriction>
      </xsd:simpleType>
    </xsd:element>
    <xsd:element name="DescriptionSummary" ma:index="17" nillable="true" ma:displayName="Description Summary" ma:description="Simple text describing what is in the report" ma:format="Dropdown" ma:internalName="DescriptionSummary">
      <xsd:simpleType>
        <xsd:restriction base="dms:Text">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b837e7-9c44-40f5-8e35-316ae699ba0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660c20a-5818-48f6-a7d1-dbe4415bfe2d}" ma:internalName="TaxCatchAll" ma:showField="CatchAllData" ma:web="7db837e7-9c44-40f5-8e35-316ae699ba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1062a0d-ede8-4112-b4bb-00a9c1bc8e16" xsi:nil="true"/>
    <lcf76f155ced4ddcb4097134ff3c332f xmlns="223e5d27-a3bc-45e3-84fb-84465a3e76a9">
      <Terms xmlns="http://schemas.microsoft.com/office/infopath/2007/PartnerControls"/>
    </lcf76f155ced4ddcb4097134ff3c332f>
    <SharedWithUsers xmlns="7db837e7-9c44-40f5-8e35-316ae699ba0b">
      <UserInfo>
        <DisplayName>Solum, Cortney</DisplayName>
        <AccountId>184</AccountId>
        <AccountType/>
      </UserInfo>
      <UserInfo>
        <DisplayName>Eberlein, Jennifer A</DisplayName>
        <AccountId>67</AccountId>
        <AccountType/>
      </UserInfo>
    </SharedWithUsers>
    <ReportTitle xmlns="223e5d27-a3bc-45e3-84fb-84465a3e76a9" xsi:nil="true"/>
    <DescriptionSummary xmlns="223e5d27-a3bc-45e3-84fb-84465a3e76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C6CE3E-C5AB-40C7-850F-2707560F7A26}">
  <ds:schemaRefs>
    <ds:schemaRef ds:uri="223e5d27-a3bc-45e3-84fb-84465a3e76a9"/>
    <ds:schemaRef ds:uri="31062a0d-ede8-4112-b4bb-00a9c1bc8e16"/>
    <ds:schemaRef ds:uri="7db837e7-9c44-40f5-8e35-316ae699ba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4F6390-59B9-4E18-80AE-8DC574C818FB}">
  <ds:schemaRefs>
    <ds:schemaRef ds:uri="223e5d27-a3bc-45e3-84fb-84465a3e76a9"/>
    <ds:schemaRef ds:uri="31062a0d-ede8-4112-b4bb-00a9c1bc8e16"/>
    <ds:schemaRef ds:uri="7db837e7-9c44-40f5-8e35-316ae699ba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1A8368-8537-42D6-A7AB-D3FF28CB3B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TotalTime>
  <Words>1869</Words>
  <Application>Microsoft Office PowerPoint</Application>
  <PresentationFormat>Widescreen</PresentationFormat>
  <Paragraphs>158</Paragraphs>
  <Slides>18</Slides>
  <Notes>16</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1_USFWS-NWRS-Blue on White Text</vt:lpstr>
      <vt:lpstr>USFWS-NWRS-Presenations</vt:lpstr>
      <vt:lpstr>The U.S. Fish and Wildlife Service,  BIL, IRA &amp; GAOA</vt:lpstr>
      <vt:lpstr>PowerPoint Presentation</vt:lpstr>
      <vt:lpstr>Klamath Basin Restoration</vt:lpstr>
      <vt:lpstr>Sagebrush</vt:lpstr>
      <vt:lpstr>Delaware Basin</vt:lpstr>
      <vt:lpstr>Lake Tahoe</vt:lpstr>
      <vt:lpstr>Fish Passage</vt:lpstr>
      <vt:lpstr>Legacy Pollution</vt:lpstr>
      <vt:lpstr>Ecosystem Restoration</vt:lpstr>
      <vt:lpstr>Wildfire Mitigation</vt:lpstr>
      <vt:lpstr>PowerPoint Presentation</vt:lpstr>
      <vt:lpstr>Endangered Species Recovery</vt:lpstr>
      <vt:lpstr>Permitting</vt:lpstr>
      <vt:lpstr>Great American Outdoors Act (GAOA)</vt:lpstr>
      <vt:lpstr>Great American Outdoors Act (GAOA)</vt:lpstr>
      <vt:lpstr>GAOA Projects</vt:lpstr>
      <vt:lpstr>GAOA MAT</vt:lpstr>
      <vt:lpstr>Questions?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Stark, Patrick</dc:creator>
  <cp:lastModifiedBy>Hobbs, Doug</cp:lastModifiedBy>
  <cp:revision>58</cp:revision>
  <dcterms:created xsi:type="dcterms:W3CDTF">2021-02-07T17:17:23Z</dcterms:created>
  <dcterms:modified xsi:type="dcterms:W3CDTF">2023-04-19T14:27:58Z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0x01010073195E700ABD5241A66779020A0927B6</vt:lpwstr>
  </property>
  <property fmtid="{D5CDD505-2E9C-101B-9397-08002B2CF9AE}" pid="4" name="Region">
    <vt:lpwstr>7;#Headquarters|d91633bb-3189-4a52-9662-27fc1cf00486</vt:lpwstr>
  </property>
  <property fmtid="{D5CDD505-2E9C-101B-9397-08002B2CF9AE}" pid="5" name="National Program">
    <vt:lpwstr>1;#National Wildlife Refuge System|784c9be0-790f-4ba5-97e3-23ea51f2e631</vt:lpwstr>
  </property>
  <property fmtid="{D5CDD505-2E9C-101B-9397-08002B2CF9AE}" pid="6" name="OrgName">
    <vt:lpwstr/>
  </property>
  <property fmtid="{D5CDD505-2E9C-101B-9397-08002B2CF9AE}" pid="7" name="OrgCode">
    <vt:lpwstr/>
  </property>
  <property fmtid="{D5CDD505-2E9C-101B-9397-08002B2CF9AE}" pid="8" name="State">
    <vt:lpwstr/>
  </property>
  <property fmtid="{D5CDD505-2E9C-101B-9397-08002B2CF9AE}" pid="9" name="CostCenter">
    <vt:lpwstr/>
  </property>
</Properties>
</file>